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317" r:id="rId7"/>
    <p:sldId id="294" r:id="rId8"/>
    <p:sldId id="318" r:id="rId9"/>
    <p:sldId id="295" r:id="rId10"/>
    <p:sldId id="319" r:id="rId11"/>
    <p:sldId id="296" r:id="rId12"/>
    <p:sldId id="297" r:id="rId13"/>
    <p:sldId id="320" r:id="rId14"/>
    <p:sldId id="321" r:id="rId15"/>
    <p:sldId id="298" r:id="rId16"/>
    <p:sldId id="299" r:id="rId17"/>
    <p:sldId id="322" r:id="rId18"/>
    <p:sldId id="300" r:id="rId19"/>
    <p:sldId id="301" r:id="rId20"/>
    <p:sldId id="302" r:id="rId21"/>
    <p:sldId id="303" r:id="rId22"/>
    <p:sldId id="304" r:id="rId23"/>
    <p:sldId id="323" r:id="rId24"/>
    <p:sldId id="305" r:id="rId25"/>
    <p:sldId id="324" r:id="rId26"/>
    <p:sldId id="306" r:id="rId27"/>
    <p:sldId id="307" r:id="rId28"/>
    <p:sldId id="326" r:id="rId29"/>
    <p:sldId id="327" r:id="rId30"/>
    <p:sldId id="328" r:id="rId31"/>
    <p:sldId id="329" r:id="rId32"/>
    <p:sldId id="330" r:id="rId33"/>
    <p:sldId id="325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258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B247B-4170-44D1-A493-6F9413EF4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006EC8-75A3-42B7-AC6F-224C07C8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7FD698-4948-43C8-8212-338DBE19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1D2F81-BCFC-45B1-B279-49DB8D6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384D6D-8FB1-4543-9559-419DA137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26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8D37F-B5E2-4038-872F-C0FDE819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D64FFF-1D0C-4294-85A0-908B19EB2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5C0EBC-DF1A-420E-B8D2-E26CA3A7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D8A35F-5497-4BFD-BC0E-988F46C4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391C41-A65F-4BAC-8804-1A0AB3DD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34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D5D33E-72DA-4349-9314-1D2C11AF0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F114B8-F5A2-4D39-B5DA-13612F610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4DB78-22A0-4055-9A62-E6AB9635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B72C19-F66C-4B59-AA1E-8FAEE27C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A5008B-C0C6-41DA-8135-F6F357B5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4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4AC5C-8C37-44CC-9911-0F3BAF1E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CF83EB-9344-42C1-AA86-2943571B1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1A4944-12C8-4927-A9B4-17B42370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9CDD9F-E9F4-41D1-81A6-545100F9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2237B3-CFE2-4B1A-AE88-FD1E74CF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12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9D89-56CC-4C61-8A1C-DB5A8EBA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5592FE-821A-46AD-9A14-58E9BAD21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AC9BC9-126F-4E3C-8476-96951FFF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E1D507-ADF1-454D-9B7A-1F572262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9F0F6D-A781-46D6-A1F5-DFA80CC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9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43797-B563-44E0-A770-5D24D2B0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125DF5-CBE1-4A4A-B277-5173E9ED3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A5802D-9CBF-43FF-AAC7-94D3D7F9B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250CD5-02E5-469D-B43E-0D8EA78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1F418A-A597-49AF-9082-8F337EF0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D051E0-EA80-4AD4-9A0B-668D37D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58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D5C3-A25C-454A-BD92-86783593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24A862-BFEB-4FCB-AD8B-4FF752F9D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823905-F114-4C92-901C-B29F47ECA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B5FC65-6FBC-4A89-8E17-93C123FA7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B58CED4-A3AB-45EE-AC22-59F3FDD55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A38EA9-AA15-4125-BCAD-56D3CBF7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DAA9C1-4A18-4645-9DEE-6B3BBC74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CF34FEA-C4C4-4674-8489-C55F43A6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87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C0E64-15A7-4581-9F68-90A755CE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9E3295F-BE2F-44AC-B393-248AF7B5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A2DB0B-D8A8-4DE9-907A-7F173BB8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377858-ACC4-4350-9936-4524531B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51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8AB8D-7243-4276-80A9-67D96C61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F6F215-FAE0-4962-991F-29DCDAE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81A39E-1BCF-45BC-87F4-A4CEB1DD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24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76F55-BDBA-43F4-A357-0DF14C06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F43407-410E-4E4F-8EEF-236B6562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6E7977-3AEC-4D45-9AF1-45BF2571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42D269-7772-42BB-A878-4552DB27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79847E-0CCC-467A-B2DC-4654AA31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2579D6-B7B8-4A73-AAFC-E82BB59B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30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2DB69-4DC0-4198-8191-B0A41437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AE536A-B86F-4DED-BC50-4785F7E7F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051273-3B91-48ED-8481-0614A87C7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85C4F4-6921-4AAA-93F0-E6963163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923F0C-E771-4BDB-A440-E242DA5F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DB9EC2-403B-40E6-8835-27542F4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10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089F46F-A075-4E10-8D08-018A2962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8EA3F0-EFF2-4E97-A973-765B8E133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18E563-02E4-40FA-AAC4-D88675E9D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54A6-9FE3-436F-AB1D-2E0910A6FA2E}" type="datetimeFigureOut">
              <a:rPr lang="pt-BR" smtClean="0"/>
              <a:t>03/12/2023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81A5EA-892A-4A18-8DE9-F402A1911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6E1C0B-4AC2-4FBE-8186-101D6C36D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32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85456AD-281B-401A-B9A4-43E14BC132D6}"/>
              </a:ext>
            </a:extLst>
          </p:cNvPr>
          <p:cNvSpPr txBox="1"/>
          <p:nvPr/>
        </p:nvSpPr>
        <p:spPr>
          <a:xfrm>
            <a:off x="6091707" y="2002012"/>
            <a:ext cx="61002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dirty="0">
                <a:solidFill>
                  <a:schemeClr val="bg1"/>
                </a:solidFill>
              </a:rPr>
              <a:t>CONCEITOS DE ORGANIZAÇÃO, </a:t>
            </a:r>
            <a:br>
              <a:rPr lang="pt-BR" sz="4200" dirty="0">
                <a:solidFill>
                  <a:schemeClr val="bg1"/>
                </a:solidFill>
              </a:rPr>
            </a:br>
            <a:r>
              <a:rPr lang="pt-BR" sz="4200" dirty="0">
                <a:solidFill>
                  <a:schemeClr val="bg1"/>
                </a:solidFill>
              </a:rPr>
              <a:t>GERENCIAMENTO DE ARQUIVOS,</a:t>
            </a:r>
            <a:br>
              <a:rPr lang="pt-BR" sz="4200" dirty="0">
                <a:solidFill>
                  <a:schemeClr val="bg1"/>
                </a:solidFill>
              </a:rPr>
            </a:br>
            <a:r>
              <a:rPr lang="pt-BR" sz="4200" dirty="0">
                <a:solidFill>
                  <a:schemeClr val="bg1"/>
                </a:solidFill>
              </a:rPr>
              <a:t>PASTAS E PROGRAMAS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15747" r="8573" b="16269"/>
          <a:stretch/>
        </p:blipFill>
        <p:spPr>
          <a:xfrm>
            <a:off x="7907628" y="5427459"/>
            <a:ext cx="3490175" cy="143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6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AE9E3A3-8D30-4CE9-2CC4-FF034A91B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21" y="525040"/>
            <a:ext cx="6283881" cy="543858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5DDCA18-03ED-4499-C1B8-AA3D10095499}"/>
              </a:ext>
            </a:extLst>
          </p:cNvPr>
          <p:cNvSpPr txBox="1"/>
          <p:nvPr/>
        </p:nvSpPr>
        <p:spPr>
          <a:xfrm>
            <a:off x="1351721" y="0"/>
            <a:ext cx="2544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QUESTÃO</a:t>
            </a:r>
          </a:p>
        </p:txBody>
      </p:sp>
      <p:sp>
        <p:nvSpPr>
          <p:cNvPr id="9" name="Sinal de Multiplicação 8">
            <a:extLst>
              <a:ext uri="{FF2B5EF4-FFF2-40B4-BE49-F238E27FC236}">
                <a16:creationId xmlns:a16="http://schemas.microsoft.com/office/drawing/2014/main" id="{2CA3F9E1-DC04-6816-548E-D947A49E7B81}"/>
              </a:ext>
            </a:extLst>
          </p:cNvPr>
          <p:cNvSpPr/>
          <p:nvPr/>
        </p:nvSpPr>
        <p:spPr>
          <a:xfrm>
            <a:off x="1219200" y="3101009"/>
            <a:ext cx="516835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83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6434" y="346588"/>
            <a:ext cx="4366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SISTEMAS DE ARQUIVOS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05" y="970139"/>
            <a:ext cx="8224089" cy="4623793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177214" y="5154028"/>
            <a:ext cx="542925" cy="23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7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40" y="931362"/>
            <a:ext cx="8909891" cy="5009367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3638975" y="2937683"/>
            <a:ext cx="902369" cy="2887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056434" y="346588"/>
            <a:ext cx="4366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SISTEMAS DE ARQUIVOS</a:t>
            </a:r>
          </a:p>
        </p:txBody>
      </p:sp>
    </p:spTree>
    <p:extLst>
      <p:ext uri="{BB962C8B-B14F-4D97-AF65-F5344CB8AC3E}">
        <p14:creationId xmlns:p14="http://schemas.microsoft.com/office/powerpoint/2010/main" val="181898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56434" y="346588"/>
            <a:ext cx="4366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SISTEMAS DE ARQUIVOS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7CD8BAA-EAB1-CA4E-BB09-7921BF9E1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2" t="3263" r="40000" b="19212"/>
          <a:stretch/>
        </p:blipFill>
        <p:spPr>
          <a:xfrm>
            <a:off x="1056434" y="1036982"/>
            <a:ext cx="6334969" cy="4784036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ABB2E9FF-74D8-AAA1-3CFC-C7BC1E651C72}"/>
              </a:ext>
            </a:extLst>
          </p:cNvPr>
          <p:cNvSpPr/>
          <p:nvPr/>
        </p:nvSpPr>
        <p:spPr>
          <a:xfrm>
            <a:off x="2067339" y="4890052"/>
            <a:ext cx="702365" cy="263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03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56434" y="346588"/>
            <a:ext cx="4366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SISTEMAS DE ARQUIVOS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9D9C8AB-8354-55AA-241F-A98F2EB16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25" y="931362"/>
            <a:ext cx="3671461" cy="5063389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1285461" y="2540117"/>
            <a:ext cx="1493343" cy="2825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62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0006" y="960363"/>
            <a:ext cx="4071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PAINEL DE CONTROLE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0006" y="1727561"/>
            <a:ext cx="11341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É por ele que se gerencia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várias</a:t>
            </a:r>
            <a:r>
              <a:rPr lang="pt-BR" sz="3200" b="1" dirty="0">
                <a:cs typeface="Arial" panose="020B0604020202020204" pitchFamily="34" charset="0"/>
              </a:rPr>
              <a:t> modificações nas configurações do computador. É por esse painel, por exemplo, que acessamos os aplicativos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gerenciadores</a:t>
            </a:r>
            <a:r>
              <a:rPr lang="pt-BR" sz="3200" b="1" dirty="0">
                <a:cs typeface="Arial" panose="020B0604020202020204" pitchFamily="34" charset="0"/>
              </a:rPr>
              <a:t> de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instalação</a:t>
            </a:r>
            <a:r>
              <a:rPr lang="pt-BR" sz="3200" b="1" dirty="0">
                <a:cs typeface="Arial" panose="020B0604020202020204" pitchFamily="34" charset="0"/>
              </a:rPr>
              <a:t> 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remoção</a:t>
            </a:r>
            <a:r>
              <a:rPr lang="pt-BR" sz="3200" b="1" dirty="0">
                <a:cs typeface="Arial" panose="020B0604020202020204" pitchFamily="34" charset="0"/>
              </a:rPr>
              <a:t> de hardware e softwares.</a:t>
            </a:r>
          </a:p>
        </p:txBody>
      </p:sp>
    </p:spTree>
    <p:extLst>
      <p:ext uri="{BB962C8B-B14F-4D97-AF65-F5344CB8AC3E}">
        <p14:creationId xmlns:p14="http://schemas.microsoft.com/office/powerpoint/2010/main" val="247777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81486" y="227775"/>
            <a:ext cx="3865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PAINEL DE CONTROLE</a:t>
            </a:r>
          </a:p>
        </p:txBody>
      </p:sp>
      <p:pic>
        <p:nvPicPr>
          <p:cNvPr id="3" name="Picture 2" descr="Resultado de imagem para imagem painel de controle windows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87" y="812550"/>
            <a:ext cx="7323164" cy="51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8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81486" y="227775"/>
            <a:ext cx="3865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PAINEL DE CONTROLE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F5156B4-F0CA-5AE4-7987-9D660687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241" y="928687"/>
            <a:ext cx="72771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81486" y="603556"/>
            <a:ext cx="4272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COMPACTAR ARQUIVOS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81486" y="1353192"/>
            <a:ext cx="1099884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22222"/>
                </a:solidFill>
              </a:rPr>
              <a:t>Localize o arquivo ou a pasta que você quer zipar.</a:t>
            </a:r>
          </a:p>
          <a:p>
            <a:endParaRPr lang="pt-BR" sz="1500" b="1" dirty="0">
              <a:solidFill>
                <a:srgbClr val="222222"/>
              </a:solidFill>
            </a:endParaRPr>
          </a:p>
          <a:p>
            <a:r>
              <a:rPr lang="pt-BR" sz="3200" b="1" dirty="0">
                <a:solidFill>
                  <a:srgbClr val="222222"/>
                </a:solidFill>
              </a:rPr>
              <a:t>Pressione e segure (ou clique com botão direito do mouse) o arquivo ou pasta, selecione (ou aponte para) </a:t>
            </a:r>
            <a:r>
              <a:rPr lang="pt-BR" sz="3200" b="1" dirty="0">
                <a:solidFill>
                  <a:srgbClr val="FF0000"/>
                </a:solidFill>
              </a:rPr>
              <a:t>Enviar para </a:t>
            </a:r>
            <a:r>
              <a:rPr lang="pt-BR" sz="3200" b="1" dirty="0">
                <a:solidFill>
                  <a:srgbClr val="222222"/>
                </a:solidFill>
              </a:rPr>
              <a:t>e escolha </a:t>
            </a:r>
            <a:r>
              <a:rPr lang="pt-BR" sz="3200" b="1" dirty="0">
                <a:solidFill>
                  <a:srgbClr val="FF0000"/>
                </a:solidFill>
              </a:rPr>
              <a:t>Pasta compactada</a:t>
            </a:r>
            <a:r>
              <a:rPr lang="pt-BR" sz="3200" b="1" dirty="0">
                <a:solidFill>
                  <a:srgbClr val="222222"/>
                </a:solidFill>
              </a:rPr>
              <a:t>. Uma nova pasta compactada com o </a:t>
            </a:r>
            <a:r>
              <a:rPr lang="pt-BR" sz="3200" b="1" dirty="0">
                <a:solidFill>
                  <a:srgbClr val="FF0000"/>
                </a:solidFill>
              </a:rPr>
              <a:t>mesmo nome </a:t>
            </a:r>
            <a:r>
              <a:rPr lang="pt-BR" sz="3200" b="1" dirty="0">
                <a:solidFill>
                  <a:srgbClr val="222222"/>
                </a:solidFill>
              </a:rPr>
              <a:t>é criada no mesmo local.</a:t>
            </a:r>
            <a:endParaRPr lang="pt-BR" sz="3200" b="1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9569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1590" y="115041"/>
            <a:ext cx="4272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COMPACTAR ARQUIVOS</a:t>
            </a:r>
          </a:p>
        </p:txBody>
      </p:sp>
      <p:pic>
        <p:nvPicPr>
          <p:cNvPr id="3" name="Picture 2" descr="Resultado de imagem para compactar arquiv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90" y="699816"/>
            <a:ext cx="6872542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7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56434" y="346588"/>
            <a:ext cx="6428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GERENCIAMENTO DE INFORMAÇÕES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7489" y="1325489"/>
            <a:ext cx="2460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ARQUIVOS</a:t>
            </a:r>
          </a:p>
          <a:p>
            <a:endParaRPr lang="pt-BR" sz="3200" b="1" dirty="0">
              <a:cs typeface="Arial" panose="020B0604020202020204" pitchFamily="34" charset="0"/>
            </a:endParaRPr>
          </a:p>
          <a:p>
            <a:endParaRPr lang="pt-BR" sz="3200" b="1" dirty="0">
              <a:cs typeface="Arial" panose="020B0604020202020204" pitchFamily="34" charset="0"/>
            </a:endParaRPr>
          </a:p>
          <a:p>
            <a:r>
              <a:rPr lang="pt-BR" sz="3200" b="1" dirty="0">
                <a:cs typeface="Arial" panose="020B0604020202020204" pitchFamily="34" charset="0"/>
              </a:rPr>
              <a:t>PASTAS/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DIRETÓRIO</a:t>
            </a:r>
          </a:p>
          <a:p>
            <a:endParaRPr lang="pt-BR" sz="3200" b="1" dirty="0">
              <a:cs typeface="Arial" panose="020B0604020202020204" pitchFamily="34" charset="0"/>
            </a:endParaRPr>
          </a:p>
          <a:p>
            <a:r>
              <a:rPr lang="pt-BR" sz="3200" b="1" dirty="0">
                <a:cs typeface="Arial" panose="020B0604020202020204" pitchFamily="34" charset="0"/>
              </a:rPr>
              <a:t>PROGRAMAS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1237499" y="1567837"/>
            <a:ext cx="543286" cy="157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6" name="Chave direita 5"/>
          <p:cNvSpPr/>
          <p:nvPr/>
        </p:nvSpPr>
        <p:spPr>
          <a:xfrm>
            <a:off x="4056115" y="1683405"/>
            <a:ext cx="213559" cy="14529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3200" b="1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4269674" y="2421626"/>
            <a:ext cx="27976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 para a direita 7"/>
          <p:cNvSpPr/>
          <p:nvPr/>
        </p:nvSpPr>
        <p:spPr>
          <a:xfrm>
            <a:off x="1254203" y="3016585"/>
            <a:ext cx="543286" cy="157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9" name="Seta para a direita 8"/>
          <p:cNvSpPr/>
          <p:nvPr/>
        </p:nvSpPr>
        <p:spPr>
          <a:xfrm>
            <a:off x="1237499" y="4474833"/>
            <a:ext cx="543286" cy="157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cxnSp>
        <p:nvCxnSpPr>
          <p:cNvPr id="10" name="Conector de seta reta 9"/>
          <p:cNvCxnSpPr>
            <a:endCxn id="12" idx="1"/>
          </p:cNvCxnSpPr>
          <p:nvPr/>
        </p:nvCxnSpPr>
        <p:spPr>
          <a:xfrm>
            <a:off x="4257546" y="4514357"/>
            <a:ext cx="3126345" cy="35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267721" y="2117480"/>
            <a:ext cx="4212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WINDOWS EXPLORER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383891" y="4257315"/>
            <a:ext cx="409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PAINEL DE CONTROLE</a:t>
            </a:r>
          </a:p>
        </p:txBody>
      </p:sp>
    </p:spTree>
    <p:extLst>
      <p:ext uri="{BB962C8B-B14F-4D97-AF65-F5344CB8AC3E}">
        <p14:creationId xmlns:p14="http://schemas.microsoft.com/office/powerpoint/2010/main" val="22135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1217" y="787646"/>
            <a:ext cx="5041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EXTENSÕES DE ARQUIVOS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721217" y="1516030"/>
            <a:ext cx="114707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22222"/>
                </a:solidFill>
              </a:rPr>
              <a:t>As </a:t>
            </a:r>
            <a:r>
              <a:rPr lang="pt-BR" sz="3200" b="1" dirty="0">
                <a:solidFill>
                  <a:srgbClr val="FF0000"/>
                </a:solidFill>
              </a:rPr>
              <a:t>extensões de arquivos</a:t>
            </a:r>
            <a:r>
              <a:rPr lang="pt-BR" sz="3200" b="1" dirty="0">
                <a:solidFill>
                  <a:srgbClr val="222222"/>
                </a:solidFill>
              </a:rPr>
              <a:t> são </a:t>
            </a:r>
            <a:r>
              <a:rPr lang="pt-BR" sz="3200" b="1" dirty="0">
                <a:solidFill>
                  <a:srgbClr val="FF0000"/>
                </a:solidFill>
              </a:rPr>
              <a:t>sufixos</a:t>
            </a:r>
            <a:r>
              <a:rPr lang="pt-BR" sz="3200" b="1" dirty="0">
                <a:solidFill>
                  <a:srgbClr val="222222"/>
                </a:solidFill>
              </a:rPr>
              <a:t> que designam seu formato e principalmente a função que desempenham no computador. </a:t>
            </a:r>
          </a:p>
          <a:p>
            <a:r>
              <a:rPr lang="pt-BR" sz="3200" b="1" dirty="0">
                <a:solidFill>
                  <a:srgbClr val="222222"/>
                </a:solidFill>
              </a:rPr>
              <a:t>Na plataforma Windows, todo tipo de arquivo tem sua extensão, que o difere dos demais dentre milhões existentes em cada máquina.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417653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1590" y="542948"/>
            <a:ext cx="4631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EXTENSÕES DE ARQUIVOS</a:t>
            </a: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90" y="1127723"/>
            <a:ext cx="4721045" cy="48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40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2241" y="179693"/>
            <a:ext cx="4954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FERRAMENTAS DO SISTEMA</a:t>
            </a:r>
          </a:p>
        </p:txBody>
      </p:sp>
      <p:pic>
        <p:nvPicPr>
          <p:cNvPr id="3" name="Picture 2" descr="Resultado de imagem para FERRAMENTAS DO SIST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21" y="764468"/>
            <a:ext cx="4613382" cy="510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94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2241" y="179693"/>
            <a:ext cx="8559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FERRAMENTAS ADMINISTRATIVAS DO WINDOWS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0A5115-B113-3F1C-8A41-C768AD153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10" r="52609" b="-342"/>
          <a:stretch/>
        </p:blipFill>
        <p:spPr>
          <a:xfrm>
            <a:off x="1300849" y="764468"/>
            <a:ext cx="5252647" cy="54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1590" y="192219"/>
            <a:ext cx="5711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GERENCIADOR DE DISPOSITIVOS</a:t>
            </a:r>
          </a:p>
        </p:txBody>
      </p:sp>
      <p:pic>
        <p:nvPicPr>
          <p:cNvPr id="3" name="Picture 2" descr="Resultado de imagem para GERENCIADOR DE DISPOSITIV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90" y="877202"/>
            <a:ext cx="6790292" cy="49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53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1590" y="192219"/>
            <a:ext cx="5711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GERENCIADOR DE DISPOSITIVOS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64F3C7-6796-67F7-5A8D-7FC1253A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27" y="776995"/>
            <a:ext cx="7108343" cy="52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91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1590" y="542948"/>
            <a:ext cx="1481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LIXEIRA</a:t>
            </a:r>
          </a:p>
        </p:txBody>
      </p:sp>
      <p:pic>
        <p:nvPicPr>
          <p:cNvPr id="3" name="Picture 2" descr="Resultado de imagem para LIXEIRA WIND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90" y="1358552"/>
            <a:ext cx="7398937" cy="428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50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1589" y="171887"/>
            <a:ext cx="4946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QUESTÕES INSTITUTO AOCP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8B1C87-B9C3-F78C-CFE5-BF9DC5DC5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89" y="756662"/>
            <a:ext cx="5734891" cy="5061042"/>
          </a:xfrm>
          <a:prstGeom prst="rect">
            <a:avLst/>
          </a:prstGeom>
        </p:spPr>
      </p:pic>
      <p:sp>
        <p:nvSpPr>
          <p:cNvPr id="6" name="Sinal de Multiplicação 5">
            <a:extLst>
              <a:ext uri="{FF2B5EF4-FFF2-40B4-BE49-F238E27FC236}">
                <a16:creationId xmlns:a16="http://schemas.microsoft.com/office/drawing/2014/main" id="{A7009F5A-86BA-2EDD-7C0A-18C623910C0F}"/>
              </a:ext>
            </a:extLst>
          </p:cNvPr>
          <p:cNvSpPr/>
          <p:nvPr/>
        </p:nvSpPr>
        <p:spPr>
          <a:xfrm>
            <a:off x="1131589" y="4545496"/>
            <a:ext cx="450574" cy="1060174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2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8A3EFD-8A74-40EE-DE57-BD1F0D044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857" y="137698"/>
            <a:ext cx="4650291" cy="5949126"/>
          </a:xfrm>
          <a:prstGeom prst="rect">
            <a:avLst/>
          </a:prstGeom>
        </p:spPr>
      </p:pic>
      <p:sp>
        <p:nvSpPr>
          <p:cNvPr id="6" name="Sinal de Multiplicação 5">
            <a:extLst>
              <a:ext uri="{FF2B5EF4-FFF2-40B4-BE49-F238E27FC236}">
                <a16:creationId xmlns:a16="http://schemas.microsoft.com/office/drawing/2014/main" id="{A7009F5A-86BA-2EDD-7C0A-18C623910C0F}"/>
              </a:ext>
            </a:extLst>
          </p:cNvPr>
          <p:cNvSpPr/>
          <p:nvPr/>
        </p:nvSpPr>
        <p:spPr>
          <a:xfrm>
            <a:off x="3858827" y="4362553"/>
            <a:ext cx="450574" cy="1060174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72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DAF18E-1CB9-58BA-81C0-AC8937080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201" y="221145"/>
            <a:ext cx="6422832" cy="5649567"/>
          </a:xfrm>
          <a:prstGeom prst="rect">
            <a:avLst/>
          </a:prstGeom>
        </p:spPr>
      </p:pic>
      <p:sp>
        <p:nvSpPr>
          <p:cNvPr id="6" name="Sinal de Multiplicação 5">
            <a:extLst>
              <a:ext uri="{FF2B5EF4-FFF2-40B4-BE49-F238E27FC236}">
                <a16:creationId xmlns:a16="http://schemas.microsoft.com/office/drawing/2014/main" id="{A7009F5A-86BA-2EDD-7C0A-18C623910C0F}"/>
              </a:ext>
            </a:extLst>
          </p:cNvPr>
          <p:cNvSpPr/>
          <p:nvPr/>
        </p:nvSpPr>
        <p:spPr>
          <a:xfrm>
            <a:off x="1255436" y="5088833"/>
            <a:ext cx="450574" cy="1060174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3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6434" y="346588"/>
            <a:ext cx="3873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WINDOWS EXPLORER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56434" y="1201820"/>
            <a:ext cx="1113556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Do Inglês – Explorador de Janelas, o Windows Explorer é o programa para </a:t>
            </a:r>
            <a:r>
              <a:rPr lang="pt-BR" sz="3200" b="1" dirty="0">
                <a:solidFill>
                  <a:srgbClr val="FF0000"/>
                </a:solidFill>
              </a:rPr>
              <a:t>gerenciamento</a:t>
            </a:r>
            <a:r>
              <a:rPr lang="pt-BR" sz="3200" b="1" dirty="0"/>
              <a:t> de </a:t>
            </a:r>
            <a:r>
              <a:rPr lang="pt-BR" sz="3200" b="1" dirty="0">
                <a:solidFill>
                  <a:srgbClr val="FF0000"/>
                </a:solidFill>
              </a:rPr>
              <a:t>discos</a:t>
            </a:r>
            <a:r>
              <a:rPr lang="pt-BR" sz="3200" b="1" dirty="0"/>
              <a:t>, </a:t>
            </a:r>
            <a:r>
              <a:rPr lang="pt-BR" sz="3200" b="1" dirty="0">
                <a:solidFill>
                  <a:srgbClr val="FF0000"/>
                </a:solidFill>
              </a:rPr>
              <a:t>pastas</a:t>
            </a:r>
            <a:r>
              <a:rPr lang="pt-BR" sz="3200" b="1" dirty="0"/>
              <a:t> e </a:t>
            </a:r>
            <a:r>
              <a:rPr lang="pt-BR" sz="3200" b="1" dirty="0">
                <a:solidFill>
                  <a:srgbClr val="FF0000"/>
                </a:solidFill>
              </a:rPr>
              <a:t>arquivos</a:t>
            </a:r>
            <a:r>
              <a:rPr lang="pt-BR" sz="3200" b="1" dirty="0"/>
              <a:t> no ambiente </a:t>
            </a:r>
            <a:r>
              <a:rPr lang="pt-BR" sz="3200" b="1" dirty="0">
                <a:solidFill>
                  <a:srgbClr val="FF0000"/>
                </a:solidFill>
              </a:rPr>
              <a:t>Windows</a:t>
            </a:r>
            <a:r>
              <a:rPr lang="pt-BR" sz="3200" b="1" dirty="0"/>
              <a:t>.</a:t>
            </a:r>
          </a:p>
          <a:p>
            <a:endParaRPr lang="pt-BR" sz="1500" b="1" dirty="0"/>
          </a:p>
          <a:p>
            <a:r>
              <a:rPr lang="pt-BR" sz="3200" b="1" dirty="0"/>
              <a:t>É utilizado para a </a:t>
            </a:r>
            <a:r>
              <a:rPr lang="pt-BR" sz="3200" b="1" dirty="0">
                <a:solidFill>
                  <a:srgbClr val="FF0000"/>
                </a:solidFill>
              </a:rPr>
              <a:t>cópia</a:t>
            </a:r>
            <a:r>
              <a:rPr lang="pt-BR" sz="3200" b="1" dirty="0"/>
              <a:t>, </a:t>
            </a:r>
            <a:r>
              <a:rPr lang="pt-BR" sz="3200" b="1" dirty="0">
                <a:solidFill>
                  <a:srgbClr val="FF0000"/>
                </a:solidFill>
              </a:rPr>
              <a:t>exclusão</a:t>
            </a:r>
            <a:r>
              <a:rPr lang="pt-BR" sz="3200" b="1" dirty="0"/>
              <a:t>, </a:t>
            </a:r>
            <a:r>
              <a:rPr lang="pt-BR" sz="3200" b="1" dirty="0">
                <a:solidFill>
                  <a:srgbClr val="FF0000"/>
                </a:solidFill>
              </a:rPr>
              <a:t>organização</a:t>
            </a:r>
            <a:r>
              <a:rPr lang="pt-BR" sz="3200" b="1" dirty="0"/>
              <a:t> e </a:t>
            </a:r>
            <a:r>
              <a:rPr lang="pt-BR" sz="3200" b="1" dirty="0">
                <a:solidFill>
                  <a:srgbClr val="FF0000"/>
                </a:solidFill>
              </a:rPr>
              <a:t>movimentação</a:t>
            </a:r>
            <a:r>
              <a:rPr lang="pt-BR" sz="3200" b="1" dirty="0"/>
              <a:t> de </a:t>
            </a:r>
            <a:r>
              <a:rPr lang="pt-BR" sz="3200" b="1" dirty="0">
                <a:solidFill>
                  <a:srgbClr val="FF0000"/>
                </a:solidFill>
              </a:rPr>
              <a:t>arquivos</a:t>
            </a:r>
            <a:r>
              <a:rPr lang="pt-BR" sz="3200" b="1" dirty="0"/>
              <a:t> além de criação, movimentação, exclusão e gerenciamento de pastas.</a:t>
            </a:r>
          </a:p>
        </p:txBody>
      </p:sp>
    </p:spTree>
    <p:extLst>
      <p:ext uri="{BB962C8B-B14F-4D97-AF65-F5344CB8AC3E}">
        <p14:creationId xmlns:p14="http://schemas.microsoft.com/office/powerpoint/2010/main" val="4006545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9CC96A-F908-AAC0-C9D3-31E4DDC00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012" y="502960"/>
            <a:ext cx="6903206" cy="4493109"/>
          </a:xfrm>
          <a:prstGeom prst="rect">
            <a:avLst/>
          </a:prstGeom>
        </p:spPr>
      </p:pic>
      <p:sp>
        <p:nvSpPr>
          <p:cNvPr id="6" name="Sinal de Multiplicação 5">
            <a:extLst>
              <a:ext uri="{FF2B5EF4-FFF2-40B4-BE49-F238E27FC236}">
                <a16:creationId xmlns:a16="http://schemas.microsoft.com/office/drawing/2014/main" id="{A7009F5A-86BA-2EDD-7C0A-18C623910C0F}"/>
              </a:ext>
            </a:extLst>
          </p:cNvPr>
          <p:cNvSpPr/>
          <p:nvPr/>
        </p:nvSpPr>
        <p:spPr>
          <a:xfrm>
            <a:off x="1284012" y="4108173"/>
            <a:ext cx="450574" cy="1060174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5F652F-48B0-F7F9-2A38-24645004BCF2}"/>
              </a:ext>
            </a:extLst>
          </p:cNvPr>
          <p:cNvSpPr txBox="1"/>
          <p:nvPr/>
        </p:nvSpPr>
        <p:spPr>
          <a:xfrm>
            <a:off x="4446829" y="3846563"/>
            <a:ext cx="3298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Google Sans"/>
              </a:rPr>
              <a:t>Comando: </a:t>
            </a:r>
            <a:r>
              <a:rPr lang="pt-BR" sz="2800" b="1" dirty="0" err="1">
                <a:solidFill>
                  <a:srgbClr val="FF0000"/>
                </a:solidFill>
                <a:latin typeface="Google Sans"/>
              </a:rPr>
              <a:t>t</a:t>
            </a:r>
            <a:r>
              <a:rPr lang="pt-BR" sz="2800" b="1" i="0" dirty="0" err="1">
                <a:solidFill>
                  <a:srgbClr val="FF0000"/>
                </a:solidFill>
                <a:effectLst/>
                <a:latin typeface="Google Sans"/>
              </a:rPr>
              <a:t>askmgr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C95550E-9466-F08B-0EE6-7A86F1884504}"/>
              </a:ext>
            </a:extLst>
          </p:cNvPr>
          <p:cNvSpPr txBox="1"/>
          <p:nvPr/>
        </p:nvSpPr>
        <p:spPr>
          <a:xfrm>
            <a:off x="1139688" y="137832"/>
            <a:ext cx="1078726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dirty="0"/>
              <a:t>Quanto aos conceitos básicos de arquivos, pastas e programas no ambiente Windows, analise as afirmativas abaixo, dê valores Verdadeiro (V) ou Falso (F) e assinale a alternativa que apresenta a sequência correta de cima para baixo.</a:t>
            </a:r>
          </a:p>
          <a:p>
            <a:pPr algn="just"/>
            <a:r>
              <a:rPr lang="pt-BR" sz="2600" dirty="0"/>
              <a:t>( ) Uma vez criado um arquivo dentro de uma pasta jamais poderá ser renomeado.</a:t>
            </a:r>
          </a:p>
          <a:p>
            <a:pPr algn="just"/>
            <a:r>
              <a:rPr lang="pt-BR" sz="2600" dirty="0"/>
              <a:t>( ) Os diretórios são programas para armazenar arquivos de forma compactada.</a:t>
            </a:r>
          </a:p>
          <a:p>
            <a:pPr algn="just"/>
            <a:r>
              <a:rPr lang="pt-BR" sz="2600" dirty="0"/>
              <a:t>( ) Uma pasta pode conter no máximo 16 arquivos devido a uma limitação do Windows</a:t>
            </a:r>
          </a:p>
          <a:p>
            <a:pPr algn="just"/>
            <a:endParaRPr lang="pt-BR" sz="1000" dirty="0"/>
          </a:p>
          <a:p>
            <a:pPr marL="342900" indent="-342900" algn="just">
              <a:buFont typeface="+mj-lt"/>
              <a:buAutoNum type="alphaUcPeriod"/>
            </a:pPr>
            <a:r>
              <a:rPr lang="pt-BR" sz="2600" dirty="0"/>
              <a:t>V - V - V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pt-BR" sz="2600" dirty="0"/>
              <a:t>V - V - F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pt-BR" sz="2600" dirty="0"/>
              <a:t>V - F - V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pt-BR" sz="2600" dirty="0"/>
              <a:t>F - F - V</a:t>
            </a:r>
          </a:p>
          <a:p>
            <a:pPr marL="342900" indent="-342900" algn="just">
              <a:buFont typeface="+mj-lt"/>
              <a:buAutoNum type="alphaUcPeriod"/>
            </a:pPr>
            <a:r>
              <a:rPr lang="pt-BR" sz="2600" dirty="0"/>
              <a:t>F - F - F</a:t>
            </a:r>
          </a:p>
        </p:txBody>
      </p:sp>
      <p:sp>
        <p:nvSpPr>
          <p:cNvPr id="6" name="Sinal de Multiplicação 5">
            <a:extLst>
              <a:ext uri="{FF2B5EF4-FFF2-40B4-BE49-F238E27FC236}">
                <a16:creationId xmlns:a16="http://schemas.microsoft.com/office/drawing/2014/main" id="{A7009F5A-86BA-2EDD-7C0A-18C623910C0F}"/>
              </a:ext>
            </a:extLst>
          </p:cNvPr>
          <p:cNvSpPr/>
          <p:nvPr/>
        </p:nvSpPr>
        <p:spPr>
          <a:xfrm>
            <a:off x="1139688" y="5194852"/>
            <a:ext cx="450574" cy="1060174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79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A0073E2-B24C-9579-33E7-0230E1C46901}"/>
              </a:ext>
            </a:extLst>
          </p:cNvPr>
          <p:cNvSpPr txBox="1"/>
          <p:nvPr/>
        </p:nvSpPr>
        <p:spPr>
          <a:xfrm>
            <a:off x="1007165" y="429380"/>
            <a:ext cx="972709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Os arquivos e as pastas possuem um nome, que deve respeitar certas regras. No sistema operacional Windows, como a versão 7,</a:t>
            </a:r>
          </a:p>
          <a:p>
            <a:pPr algn="just"/>
            <a:endParaRPr lang="pt-BR" sz="2800" dirty="0"/>
          </a:p>
          <a:p>
            <a:pPr marL="514350" indent="-514350" algn="just">
              <a:buFont typeface="+mj-lt"/>
              <a:buAutoNum type="alphaUcPeriod"/>
            </a:pPr>
            <a:r>
              <a:rPr lang="pt-BR" sz="2800" dirty="0"/>
              <a:t>A extensão de um arquivo não pode ter mais do que 4 caracteres.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pt-BR" sz="2800" dirty="0"/>
              <a:t>Os nomes podem utilizar qualquer caractere presente no teclado do computador.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pt-BR" sz="2800" dirty="0"/>
              <a:t>Os nomes não podem conter mais do que 64 caracteres.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pt-BR" sz="2800" dirty="0"/>
              <a:t>Todo arquivo deve ter, necessariamente, uma extensão.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pt-BR" sz="2800" dirty="0"/>
              <a:t>Letras maiúsculas e minúsculas não são consideradas como distintas.</a:t>
            </a:r>
          </a:p>
        </p:txBody>
      </p:sp>
      <p:sp>
        <p:nvSpPr>
          <p:cNvPr id="6" name="Sinal de Multiplicação 5">
            <a:extLst>
              <a:ext uri="{FF2B5EF4-FFF2-40B4-BE49-F238E27FC236}">
                <a16:creationId xmlns:a16="http://schemas.microsoft.com/office/drawing/2014/main" id="{A7009F5A-86BA-2EDD-7C0A-18C623910C0F}"/>
              </a:ext>
            </a:extLst>
          </p:cNvPr>
          <p:cNvSpPr/>
          <p:nvPr/>
        </p:nvSpPr>
        <p:spPr>
          <a:xfrm>
            <a:off x="901149" y="4068418"/>
            <a:ext cx="450574" cy="1060174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53323A-225F-8B86-30DB-BFD5B0A72067}"/>
              </a:ext>
            </a:extLst>
          </p:cNvPr>
          <p:cNvSpPr txBox="1"/>
          <p:nvPr/>
        </p:nvSpPr>
        <p:spPr>
          <a:xfrm>
            <a:off x="3286538" y="2148075"/>
            <a:ext cx="28094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</a:rPr>
              <a:t>Até 260 caracteres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C8A1469-17B6-2A35-71E5-B5C28965D6F9}"/>
              </a:ext>
            </a:extLst>
          </p:cNvPr>
          <p:cNvSpPr txBox="1"/>
          <p:nvPr/>
        </p:nvSpPr>
        <p:spPr>
          <a:xfrm>
            <a:off x="5148468" y="2999026"/>
            <a:ext cx="22528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</a:rPr>
              <a:t>\|/ :* &lt;&gt; ? 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2B556F-0033-5827-E34C-DEC69C1FD6D3}"/>
              </a:ext>
            </a:extLst>
          </p:cNvPr>
          <p:cNvSpPr txBox="1"/>
          <p:nvPr/>
        </p:nvSpPr>
        <p:spPr>
          <a:xfrm>
            <a:off x="9780104" y="3474904"/>
            <a:ext cx="28094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Até 260 caracteres</a:t>
            </a:r>
          </a:p>
        </p:txBody>
      </p:sp>
    </p:spTree>
    <p:extLst>
      <p:ext uri="{BB962C8B-B14F-4D97-AF65-F5344CB8AC3E}">
        <p14:creationId xmlns:p14="http://schemas.microsoft.com/office/powerpoint/2010/main" val="33908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1590" y="542948"/>
            <a:ext cx="3814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QUESTÕES CEBRASPE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31590" y="1192721"/>
            <a:ext cx="1076813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1) A respeito dos conceitos de organização, de segurança e de gerenciamento de informações, arquivos, pastas e programas, julgue o item a seguir.</a:t>
            </a:r>
          </a:p>
          <a:p>
            <a:pPr algn="just"/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O tipo de um arquivo armazenado em disco e já definido não poderá ser alterado.</a:t>
            </a:r>
          </a:p>
          <a:p>
            <a:pPr algn="just"/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3200" b="1" i="0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ERRADA</a:t>
            </a:r>
          </a:p>
        </p:txBody>
      </p:sp>
    </p:spTree>
    <p:extLst>
      <p:ext uri="{BB962C8B-B14F-4D97-AF65-F5344CB8AC3E}">
        <p14:creationId xmlns:p14="http://schemas.microsoft.com/office/powerpoint/2010/main" val="11943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0662" y="531360"/>
            <a:ext cx="106490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2) A respeito dos conceitos de organização, de segurança e de gerenciamento de informações, arquivos, pastas e programas, julgue o item a seguir.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dirty="0">
                <a:cs typeface="Arial" panose="020B0604020202020204" pitchFamily="34" charset="0"/>
              </a:rPr>
              <a:t>Em geral, o tempo de duração para se transferir um arquivo compactado de um computador para outro ou para um dispositivo qualquer de armazenamento é superior ao tempo de transferência dos arquivos descompactados.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ERRADA</a:t>
            </a:r>
          </a:p>
        </p:txBody>
      </p:sp>
    </p:spTree>
    <p:extLst>
      <p:ext uri="{BB962C8B-B14F-4D97-AF65-F5344CB8AC3E}">
        <p14:creationId xmlns:p14="http://schemas.microsoft.com/office/powerpoint/2010/main" val="15507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3791" y="533732"/>
            <a:ext cx="1119820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3) Com relação a organização e gerenciamento de arquivos, julgue o item seguinte.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Se, devido a razões de segurança, o usuário que tiver produzido um arquivo no Word 2013 desejar remover as propriedades e informações desse arquivo — como, por exemplo, autoria, tamanho e data de criação —, ele poderá fazê-lo por meio de funcionalidades do Windows Explorer do Windows 8.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ERRADA</a:t>
            </a:r>
          </a:p>
        </p:txBody>
      </p:sp>
    </p:spTree>
    <p:extLst>
      <p:ext uri="{BB962C8B-B14F-4D97-AF65-F5344CB8AC3E}">
        <p14:creationId xmlns:p14="http://schemas.microsoft.com/office/powerpoint/2010/main" val="1768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10662" y="797559"/>
            <a:ext cx="1109800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4) Com relação ao sistema operacional Windows e aos ambientes Microsoft Office e </a:t>
            </a:r>
            <a:r>
              <a:rPr lang="pt-BR" sz="3200" b="1" dirty="0" err="1">
                <a:solidFill>
                  <a:srgbClr val="252525"/>
                </a:solidFill>
                <a:cs typeface="Arial" panose="020B0604020202020204" pitchFamily="34" charset="0"/>
              </a:rPr>
              <a:t>BrOffice</a:t>
            </a:r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, julgue o próximo item.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No Windows Explorer, a ação de renomear um arquivo pode ser realizada por meio da opção Renomear, que é acionada com o botão direito do mouse, bem como por meio de um duplo clique pausado.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cs typeface="Arial" panose="020B0604020202020204" pitchFamily="34" charset="0"/>
              </a:rPr>
              <a:t>CERTO</a:t>
            </a:r>
          </a:p>
        </p:txBody>
      </p:sp>
    </p:spTree>
    <p:extLst>
      <p:ext uri="{BB962C8B-B14F-4D97-AF65-F5344CB8AC3E}">
        <p14:creationId xmlns:p14="http://schemas.microsoft.com/office/powerpoint/2010/main" val="31631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2572" y="676471"/>
            <a:ext cx="112594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5) Com relação aos conceitos e ao uso de ferramentas e aplicativos do Windows, julgue o item a seguir.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No Windows Explorer, a opção Propriedades, disponível por meio de um clique com o botão direito do mouse sobre uma pasta, é utilizada para apresentar o conteúdo de uma pasta, ou seja, quais e quantos arquivos existem dentro dela, assim como os formatos dos arquivos.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ERRADA</a:t>
            </a:r>
            <a:endParaRPr lang="pt-BR" sz="3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04842" y="968247"/>
            <a:ext cx="1138715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6) No Windows Explorer, quando se arrasta um arquivo de um local para outro disco diferente do atual, uma cópia desse arquivo é criada no novo local e a antiga permanece guardada no local de origem.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cs typeface="Arial" panose="020B0604020202020204" pitchFamily="34" charset="0"/>
              </a:rPr>
              <a:t>CERTO</a:t>
            </a:r>
          </a:p>
        </p:txBody>
      </p:sp>
    </p:spTree>
    <p:extLst>
      <p:ext uri="{BB962C8B-B14F-4D97-AF65-F5344CB8AC3E}">
        <p14:creationId xmlns:p14="http://schemas.microsoft.com/office/powerpoint/2010/main" val="21180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87825" y="478837"/>
            <a:ext cx="1110417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7) A respeito de organização e de gerenciamento de informações, arquivos, pastas e programas, julgue o item subsequente.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Em um computador com o sistema Windows 7 Professional, a pasta Documentos, localizada na pasta Bibliotecas, no Windows Explorer, indica o local físico dentro do sistema de arquivos do sistema operacional.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ERRADA</a:t>
            </a:r>
          </a:p>
        </p:txBody>
      </p:sp>
    </p:spTree>
    <p:extLst>
      <p:ext uri="{BB962C8B-B14F-4D97-AF65-F5344CB8AC3E}">
        <p14:creationId xmlns:p14="http://schemas.microsoft.com/office/powerpoint/2010/main" val="10120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6434" y="346588"/>
            <a:ext cx="3627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MEU COMPUTADOR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56434" y="1140250"/>
            <a:ext cx="111355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Na área de trabalho, há um ícone chamado “Meu Computador”. Esse ícone é um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atalho</a:t>
            </a:r>
            <a:r>
              <a:rPr lang="pt-BR" sz="3200" b="1" dirty="0">
                <a:cs typeface="Arial" panose="020B0604020202020204" pitchFamily="34" charset="0"/>
              </a:rPr>
              <a:t> para um gerenciador de arquivos armazenados no micro. 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Clicando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duas</a:t>
            </a:r>
            <a:r>
              <a:rPr lang="pt-BR" sz="3200" b="1" dirty="0">
                <a:cs typeface="Arial" panose="020B0604020202020204" pitchFamily="34" charset="0"/>
              </a:rPr>
              <a:t> vezes sobre um ícone, vamos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visualizar</a:t>
            </a:r>
            <a:r>
              <a:rPr lang="pt-BR" sz="3200" b="1" dirty="0">
                <a:cs typeface="Arial" panose="020B0604020202020204" pitchFamily="34" charset="0"/>
              </a:rPr>
              <a:t> todas as pastas, subpastas e arquivos gravados nessa unidade. 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Para abrir as pastas ou os arquivos, basta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clicar</a:t>
            </a:r>
            <a:r>
              <a:rPr lang="pt-BR" sz="3200" b="1" dirty="0">
                <a:cs typeface="Arial" panose="020B0604020202020204" pitchFamily="34" charset="0"/>
              </a:rPr>
              <a:t> sobre eles. 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O ícone “Meu Computador” é 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principal meio </a:t>
            </a:r>
            <a:r>
              <a:rPr lang="pt-BR" sz="3200" b="1" dirty="0">
                <a:cs typeface="Arial" panose="020B0604020202020204" pitchFamily="34" charset="0"/>
              </a:rPr>
              <a:t>para acessar o disco rígido e também outros dispositivos de armazenamento.</a:t>
            </a:r>
          </a:p>
        </p:txBody>
      </p:sp>
    </p:spTree>
    <p:extLst>
      <p:ext uri="{BB962C8B-B14F-4D97-AF65-F5344CB8AC3E}">
        <p14:creationId xmlns:p14="http://schemas.microsoft.com/office/powerpoint/2010/main" val="22310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5553" y="1081985"/>
            <a:ext cx="1123614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8) Acerca dos conceitos de gerenciamento de arquivos e de segurança da informação, julgue o item subsequente.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Os atributos de um arquivo podem ser alterados para permitir que somente o seu proprietário possa editá-lo e os demais usuários possam apenas lê-lo.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cs typeface="Arial" panose="020B0604020202020204" pitchFamily="34" charset="0"/>
              </a:rPr>
              <a:t>CERTO</a:t>
            </a:r>
          </a:p>
        </p:txBody>
      </p:sp>
    </p:spTree>
    <p:extLst>
      <p:ext uri="{BB962C8B-B14F-4D97-AF65-F5344CB8AC3E}">
        <p14:creationId xmlns:p14="http://schemas.microsoft.com/office/powerpoint/2010/main" val="18658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63553" y="1066541"/>
            <a:ext cx="1122844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9) Acerca dos conceitos de organização, gerenciamento de arquivos e segurança da informação, julgue o item a seguir.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Um arquivo sem conteúdo pode ser criado e armazenado no disco rígido de um computador, desde que seja nomeado no momento da criação.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cs typeface="Arial" panose="020B0604020202020204" pitchFamily="34" charset="0"/>
              </a:rPr>
              <a:t>CERTO</a:t>
            </a:r>
          </a:p>
        </p:txBody>
      </p:sp>
    </p:spTree>
    <p:extLst>
      <p:ext uri="{BB962C8B-B14F-4D97-AF65-F5344CB8AC3E}">
        <p14:creationId xmlns:p14="http://schemas.microsoft.com/office/powerpoint/2010/main" val="25622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2134" y="1156728"/>
            <a:ext cx="1141986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52525"/>
                </a:solidFill>
                <a:cs typeface="Arial" panose="020B0604020202020204" pitchFamily="34" charset="0"/>
              </a:rPr>
              <a:t>10) O compartilhamento de uma pasta por meio do Windows Explorer a torna visível para usuários conectados a determinados tipos de rede, quais sejam: grupo doméstico, grupo de trabalho ou domínio.</a:t>
            </a:r>
          </a:p>
          <a:p>
            <a:endParaRPr lang="pt-BR" sz="1500" b="1" dirty="0">
              <a:solidFill>
                <a:srgbClr val="252525"/>
              </a:solidFill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cs typeface="Arial" panose="020B0604020202020204" pitchFamily="34" charset="0"/>
              </a:rPr>
              <a:t>CERTO</a:t>
            </a:r>
          </a:p>
        </p:txBody>
      </p:sp>
    </p:spTree>
    <p:extLst>
      <p:ext uri="{BB962C8B-B14F-4D97-AF65-F5344CB8AC3E}">
        <p14:creationId xmlns:p14="http://schemas.microsoft.com/office/powerpoint/2010/main" val="17582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37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67" y="931363"/>
            <a:ext cx="8703341" cy="489324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56434" y="346588"/>
            <a:ext cx="3627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MEU COMPUTADOR</a:t>
            </a:r>
          </a:p>
        </p:txBody>
      </p:sp>
      <p:sp>
        <p:nvSpPr>
          <p:cNvPr id="4" name="Elipse 3"/>
          <p:cNvSpPr/>
          <p:nvPr/>
        </p:nvSpPr>
        <p:spPr>
          <a:xfrm>
            <a:off x="2790825" y="3914775"/>
            <a:ext cx="542925" cy="23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27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8CED7C7-2B5A-5F4F-23A6-352556794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86" y="247208"/>
            <a:ext cx="7550240" cy="42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1EEF66F-AD3D-B106-2A57-660513E465CD}"/>
              </a:ext>
            </a:extLst>
          </p:cNvPr>
          <p:cNvSpPr txBox="1"/>
          <p:nvPr/>
        </p:nvSpPr>
        <p:spPr>
          <a:xfrm>
            <a:off x="1374486" y="4505918"/>
            <a:ext cx="92405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i="0" dirty="0">
                <a:solidFill>
                  <a:srgbClr val="1E1E1E"/>
                </a:solidFill>
                <a:effectLst/>
              </a:rPr>
              <a:t>Para acessar este computador no Windows 10, abra </a:t>
            </a:r>
            <a:r>
              <a:rPr lang="pt-BR" sz="2800" b="1" i="0" dirty="0">
                <a:solidFill>
                  <a:srgbClr val="FF0000"/>
                </a:solidFill>
                <a:effectLst/>
              </a:rPr>
              <a:t>Explorador de Arquivos </a:t>
            </a:r>
            <a:r>
              <a:rPr lang="pt-BR" sz="2800" b="1" i="0" dirty="0">
                <a:solidFill>
                  <a:srgbClr val="1E1E1E"/>
                </a:solidFill>
                <a:effectLst/>
              </a:rPr>
              <a:t>na barra de tarefas e selecione </a:t>
            </a:r>
            <a:r>
              <a:rPr lang="pt-BR" sz="2800" b="1" i="0" dirty="0">
                <a:solidFill>
                  <a:srgbClr val="FF0000"/>
                </a:solidFill>
                <a:effectLst/>
              </a:rPr>
              <a:t>Este computador</a:t>
            </a:r>
            <a:r>
              <a:rPr lang="pt-BR" sz="2800" b="1" i="0" dirty="0">
                <a:solidFill>
                  <a:srgbClr val="1E1E1E"/>
                </a:solidFill>
                <a:effectLst/>
              </a:rPr>
              <a:t> no painel esquerdo.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91199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6434" y="346588"/>
            <a:ext cx="3873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WINDOWS EXPLORER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83" y="937881"/>
            <a:ext cx="8148911" cy="4581525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>
            <a:off x="1652337" y="2213811"/>
            <a:ext cx="1267326" cy="52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1892968" y="3064042"/>
            <a:ext cx="1074821" cy="48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1623785" y="3343275"/>
            <a:ext cx="1295878" cy="175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939237" y="2503330"/>
            <a:ext cx="398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Biblioteca Padrão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967789" y="2866241"/>
            <a:ext cx="505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Unidades de Disco (Partição)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19663" y="3352082"/>
            <a:ext cx="647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Rede (Computadores/Dispositivos)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5191125" y="1390650"/>
            <a:ext cx="561975" cy="48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653840" y="1852594"/>
            <a:ext cx="164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cs typeface="Arial" panose="020B0604020202020204" pitchFamily="34" charset="0"/>
              </a:rPr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71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E46389A-E65E-8593-8266-117906D63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019" y="135213"/>
            <a:ext cx="7505700" cy="568642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548020" y="3193773"/>
            <a:ext cx="1499980" cy="357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10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65944" y="568661"/>
            <a:ext cx="1118827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QUESTÃO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dirty="0">
                <a:cs typeface="Arial" panose="020B0604020202020204" pitchFamily="34" charset="0"/>
              </a:rPr>
              <a:t>Julgue o item que se segue, relativos a organização e gerenciamento de informações, arquivos, pastas e programas.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dirty="0">
                <a:cs typeface="Arial" panose="020B0604020202020204" pitchFamily="34" charset="0"/>
              </a:rPr>
              <a:t>No Windows 7, todos os arquivos de usuários que não requeiram segurança devem estar associados a uma das bibliotecas padrão (Documentos, Músicas, Imagens e Vídeos), haja vista que não é possível criar novas bibliotecas para outras coleções.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65945" y="4569756"/>
            <a:ext cx="16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ERRADO</a:t>
            </a:r>
          </a:p>
        </p:txBody>
      </p:sp>
      <p:sp>
        <p:nvSpPr>
          <p:cNvPr id="4" name="Elipse 3"/>
          <p:cNvSpPr/>
          <p:nvPr/>
        </p:nvSpPr>
        <p:spPr>
          <a:xfrm>
            <a:off x="10586433" y="3425780"/>
            <a:ext cx="785611" cy="70833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351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estre IPM" id="{F47FC496-116B-45C0-8B75-A1EE3124CAB7}" vid="{FEB82E1B-2376-4A8F-BFB7-B71B2B7F71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 IPM</Template>
  <TotalTime>239</TotalTime>
  <Words>1215</Words>
  <Application>Microsoft Office PowerPoint</Application>
  <PresentationFormat>Widescreen</PresentationFormat>
  <Paragraphs>125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Google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ASUS</dc:creator>
  <cp:lastModifiedBy>Luiz Felipe De Oliveira</cp:lastModifiedBy>
  <cp:revision>24</cp:revision>
  <dcterms:created xsi:type="dcterms:W3CDTF">2020-07-08T19:31:21Z</dcterms:created>
  <dcterms:modified xsi:type="dcterms:W3CDTF">2023-12-03T19:33:58Z</dcterms:modified>
</cp:coreProperties>
</file>