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22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25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DB247B-4170-44D1-A493-6F9413EF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A006EC8-75A3-42B7-AC6F-224C07C8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17FD698-4948-43C8-8212-338DBE1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F1D2F81-BCFC-45B1-B279-49DB8D6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C384D6D-8FB1-4543-9559-419DA1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98D37F-B5E2-4038-872F-C0FDE81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FD64FFF-1D0C-4294-85A0-908B19E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75C0EBC-DF1A-420E-B8D2-E26CA3A7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D8A35F-5497-4BFD-BC0E-988F46C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5391C41-A65F-4BAC-8804-1A0AB3D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DD5D33E-72DA-4349-9314-1D2C11AF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8F114B8-F5A2-4D39-B5DA-13612F6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04DB78-22A0-4055-9A62-E6AB963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6B72C19-F66C-4B59-AA1E-8FAEE27C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2A5008B-C0C6-41DA-8135-F6F357B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14AC5C-8C37-44CC-9911-0F3BAF1E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ACF83EB-9344-42C1-AA86-2943571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51A4944-12C8-4927-A9B4-17B4237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9CDD9F-E9F4-41D1-81A6-545100F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32237B3-CFE2-4B1A-AE88-FD1E74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059D89-56CC-4C61-8A1C-DB5A8EBA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525592FE-821A-46AD-9A14-58E9BAD2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CAC9BC9-126F-4E3C-8476-96951FFF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3E1D507-ADF1-454D-9B7A-1F57226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89F0F6D-A781-46D6-A1F5-DFA80CC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243797-B563-44E0-A770-5D24D2B0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9125DF5-CBE1-4A4A-B277-5173E9ED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7A5802D-9CBF-43FF-AAC7-94D3D7F9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E250CD5-02E5-469D-B43E-0D8EA78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C1F418A-A597-49AF-9082-8F337EF0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6D051E0-EA80-4AD4-9A0B-668D37D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41D5C3-A25C-454A-BD92-86783593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724A862-BFEB-4FCB-AD8B-4FF752F9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1823905-F114-4C92-901C-B29F47EC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1B5FC65-6FBC-4A89-8E17-93C123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B58CED4-A3AB-45EE-AC22-59F3FDD55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81A38EA9-AA15-4125-BCAD-56D3CBF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2DAA9C1-4A18-4645-9DEE-6B3BBC7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CF34FEA-C4C4-4674-8489-C55F43A6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7C0E64-15A7-4581-9F68-90A755CE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9E3295F-BE2F-44AC-B393-248AF7B5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8A2DB0B-D8A8-4DE9-907A-7F173BB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B377858-ACC4-4350-9936-4524531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5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5788AB8D-7243-4276-80A9-67D96C6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87F6F215-FAE0-4962-991F-29DCDAE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081A39E-1BCF-45BC-87F4-A4CEB1D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C76F55-BDBA-43F4-A357-0DF14C0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F43407-410E-4E4F-8EEF-236B656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26E7977-3AEC-4D45-9AF1-45BF2571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D42D269-7772-42BB-A878-4552DB27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79847E-0CCC-467A-B2DC-4654AA3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72579D6-B7B8-4A73-AAFC-E82BB59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52DB69-4DC0-4198-8191-B0A4143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0AE536A-B86F-4DED-BC50-4785F7E7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A051273-3B91-48ED-8481-0614A87C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685C4F4-6921-4AAA-93F0-E6963163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9923F0C-E771-4BDB-A440-E242DA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0DB9EC2-403B-40E6-8835-27542F4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089F46F-A075-4E10-8D08-018A2962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E8EA3F0-EFF2-4E97-A973-765B8E13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18E563-02E4-40FA-AAC4-D88675E9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4A6-9FE3-436F-AB1D-2E0910A6FA2E}" type="datetimeFigureOut">
              <a:rPr lang="pt-BR" smtClean="0"/>
              <a:t>25/03/2021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A81A5EA-892A-4A18-8DE9-F402A1911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26E1C0B-4AC2-4FBE-8186-101D6C3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6328817" y="2062601"/>
            <a:ext cx="56056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Hardware e</a:t>
            </a:r>
          </a:p>
          <a:p>
            <a:r>
              <a:rPr lang="pt-BR" sz="8000" dirty="0" smtClean="0">
                <a:solidFill>
                  <a:schemeClr val="bg1"/>
                </a:solidFill>
              </a:rPr>
              <a:t>Software</a:t>
            </a:r>
          </a:p>
          <a:p>
            <a:pPr algn="r"/>
            <a:r>
              <a:rPr lang="pt-BR" sz="4400" dirty="0" smtClean="0">
                <a:solidFill>
                  <a:schemeClr val="bg1"/>
                </a:solidFill>
              </a:rPr>
              <a:t>(Parte 2)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4" name="Picture 4" descr="http://www.envisionitpartners.com/wp-content/uploads/2016/01/hardware-softwareblo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0222" r="13118" b="13571"/>
          <a:stretch/>
        </p:blipFill>
        <p:spPr bwMode="auto">
          <a:xfrm>
            <a:off x="8367823" y="5409469"/>
            <a:ext cx="2836237" cy="133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7921" y="4833759"/>
            <a:ext cx="2849263" cy="1648755"/>
          </a:xfrm>
          <a:prstGeom prst="rect">
            <a:avLst/>
          </a:prstGeom>
        </p:spPr>
      </p:pic>
      <p:pic>
        <p:nvPicPr>
          <p:cNvPr id="4" name="image2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5020" y="4833759"/>
            <a:ext cx="3645464" cy="10373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22986" y="451111"/>
            <a:ext cx="111187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OUTROS EQUIPAMENTOS UTILIZADOS COM O COMPUTADOR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200" b="1" u="sng" dirty="0"/>
              <a:t>ADAPTADOR DE VÍDEO (conectores </a:t>
            </a:r>
            <a:r>
              <a:rPr lang="pt-BR" sz="3200" b="1" u="sng" dirty="0">
                <a:solidFill>
                  <a:srgbClr val="FF0000"/>
                </a:solidFill>
              </a:rPr>
              <a:t>VGA</a:t>
            </a:r>
            <a:r>
              <a:rPr lang="pt-BR" sz="3200" b="1" u="sng" dirty="0"/>
              <a:t>, </a:t>
            </a:r>
            <a:r>
              <a:rPr lang="pt-BR" sz="3200" b="1" u="sng" dirty="0">
                <a:solidFill>
                  <a:srgbClr val="FF0000"/>
                </a:solidFill>
              </a:rPr>
              <a:t>HDMI</a:t>
            </a:r>
            <a:r>
              <a:rPr lang="pt-BR" sz="3200" b="1" u="sng" dirty="0"/>
              <a:t> e </a:t>
            </a:r>
            <a:r>
              <a:rPr lang="pt-BR" sz="3200" b="1" u="sng" dirty="0">
                <a:solidFill>
                  <a:srgbClr val="FF0000"/>
                </a:solidFill>
              </a:rPr>
              <a:t>DVI</a:t>
            </a:r>
            <a:r>
              <a:rPr lang="pt-BR" sz="3200" b="1" u="sng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 smtClean="0"/>
              <a:t>Placa </a:t>
            </a:r>
            <a:r>
              <a:rPr lang="pt-BR" sz="3200" b="1" dirty="0"/>
              <a:t>de vídeo ou aceleradora gráfica;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/>
              <a:t>Componente que envia imagens para o monitor;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/>
              <a:t>Normalmente possui memória própria, com capacidade medida em Megabytes;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/>
              <a:t>Nos computadores de baixo custo, as placas de vídeo normalmente estão incorporadas na </a:t>
            </a:r>
            <a:r>
              <a:rPr lang="pt-BR" sz="3200" b="1" dirty="0" err="1"/>
              <a:t>placa-mãe</a:t>
            </a:r>
            <a:r>
              <a:rPr lang="pt-B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7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5460" y="523455"/>
            <a:ext cx="11406388" cy="477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>
              <a:spcBef>
                <a:spcPts val="1255"/>
              </a:spcBef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ADAPTADOR ou PLACA DE REDE (conector </a:t>
            </a:r>
            <a:r>
              <a:rPr lang="pt-BR" sz="3200" b="1" u="sng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RJ 45</a:t>
            </a: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marL="317500" marR="1994535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</a:pP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Responsável</a:t>
            </a:r>
            <a:r>
              <a:rPr lang="pt-BR" sz="3200" b="1" spc="-190" dirty="0" smtClean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pela</a:t>
            </a:r>
            <a:r>
              <a:rPr lang="pt-BR" sz="3200" b="1" spc="-18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pt-BR" sz="3200" b="1" spc="-1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3200" b="1" spc="-1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computadores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3200" b="1" spc="-17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rede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17500" marR="1994535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</a:pPr>
            <a:endParaRPr lang="pt-BR" sz="500" b="1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17500">
              <a:spcBef>
                <a:spcPts val="1250"/>
              </a:spcBef>
              <a:spcAft>
                <a:spcPts val="0"/>
              </a:spcAft>
            </a:pPr>
            <a:r>
              <a:rPr lang="pt-BR" sz="3200" b="1" u="sng" dirty="0" smtClean="0">
                <a:ea typeface="Trebuchet MS" panose="020B0603020202020204" pitchFamily="34" charset="0"/>
                <a:cs typeface="Arial" panose="020B0604020202020204" pitchFamily="34" charset="0"/>
              </a:rPr>
              <a:t>ADAPTADOR </a:t>
            </a: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DE FAX-MODEM (conector </a:t>
            </a:r>
            <a:r>
              <a:rPr lang="pt-BR" sz="3200" b="1" u="sng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RJ 11</a:t>
            </a: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)</a:t>
            </a:r>
          </a:p>
          <a:p>
            <a:pPr marL="317500" marR="2115185" algn="just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Permite a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 entre computadores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via linha telefônica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. Realiza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conversão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sinais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digitais</a:t>
            </a:r>
            <a:r>
              <a:rPr lang="pt-BR" sz="3200" b="1" spc="-15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BR" sz="3200" b="1" spc="-15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analógicos</a:t>
            </a:r>
            <a:r>
              <a:rPr lang="pt-BR" sz="3200" b="1" spc="-15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 vice-versa.</a:t>
            </a:r>
            <a:r>
              <a:rPr lang="pt-BR" sz="3200" b="1" spc="-10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(modula</a:t>
            </a:r>
            <a:r>
              <a:rPr lang="pt-BR" sz="3200" b="1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spc="-10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ea typeface="Arial" panose="020B0604020202020204" pitchFamily="34" charset="0"/>
                <a:cs typeface="Arial" panose="020B0604020202020204" pitchFamily="34" charset="0"/>
              </a:rPr>
              <a:t>demodula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3200" b="1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27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6486" y="722880"/>
            <a:ext cx="2044804" cy="1698347"/>
          </a:xfrm>
          <a:prstGeom prst="rect">
            <a:avLst/>
          </a:prstGeom>
        </p:spPr>
      </p:pic>
      <p:pic>
        <p:nvPicPr>
          <p:cNvPr id="4" name="image2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629" y="4705841"/>
            <a:ext cx="2860001" cy="157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8438" y="780683"/>
            <a:ext cx="1100285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5"/>
              </a:spcBef>
              <a:spcAft>
                <a:spcPts val="0"/>
              </a:spcAft>
            </a:pPr>
            <a:r>
              <a:rPr lang="pt-BR" sz="3200" b="1" u="sng" dirty="0">
                <a:ea typeface="Arial" panose="020B0604020202020204" pitchFamily="34" charset="0"/>
                <a:cs typeface="Arial" panose="020B0604020202020204" pitchFamily="34" charset="0"/>
              </a:rPr>
              <a:t>IMPRESSORA ou PLOTTER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(conector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USB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Paralela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Serial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spcBef>
                <a:spcPts val="45"/>
              </a:spcBef>
              <a:spcAft>
                <a:spcPts val="0"/>
              </a:spcAft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Dispositivo de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saída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 capaz de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converter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 em papel as imagens e textos que são captados pelo computador. Podem ser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45"/>
              </a:spcBef>
              <a:spcAft>
                <a:spcPts val="0"/>
              </a:spcAft>
            </a:pPr>
            <a:endParaRPr lang="pt-BR" sz="15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431800" lv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70230" algn="l"/>
              </a:tabLs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Matricial</a:t>
            </a:r>
            <a:r>
              <a:rPr lang="pt-BR" sz="32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=&gt;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funciona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com</a:t>
            </a:r>
            <a:r>
              <a:rPr lang="pt-BR" sz="3200" b="1" spc="-4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um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cabeçote</a:t>
            </a:r>
            <a:r>
              <a:rPr lang="pt-BR" sz="3200" b="1" spc="-4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composto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4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várias</a:t>
            </a:r>
            <a:r>
              <a:rPr lang="pt-BR" sz="3200" b="1" spc="-4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agulhas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enfileiradas</a:t>
            </a:r>
            <a:r>
              <a:rPr lang="pt-BR" sz="3200" b="1" spc="-4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que,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a cada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vez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que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atingem</a:t>
            </a:r>
            <a:r>
              <a:rPr lang="pt-BR" sz="3200" b="1" spc="-17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a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fita,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imprimem</a:t>
            </a:r>
            <a:r>
              <a:rPr lang="pt-BR" sz="3200" b="1" spc="-17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pontos</a:t>
            </a:r>
            <a:r>
              <a:rPr lang="pt-BR" sz="3200" b="1" spc="-17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no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papel.</a:t>
            </a:r>
            <a:r>
              <a:rPr lang="pt-BR" sz="3200" b="1" spc="-17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40" dirty="0">
                <a:ea typeface="Trebuchet MS" panose="020B0603020202020204" pitchFamily="34" charset="0"/>
                <a:cs typeface="Arial" panose="020B0604020202020204" pitchFamily="34" charset="0"/>
              </a:rPr>
              <a:t>Tem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menor</a:t>
            </a:r>
            <a:r>
              <a:rPr lang="pt-BR" sz="3200" b="1" spc="-17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resolução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, são</a:t>
            </a:r>
            <a:r>
              <a:rPr lang="pt-BR" sz="3200" b="1" spc="-1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mais</a:t>
            </a:r>
            <a:r>
              <a:rPr lang="pt-BR" sz="3200" b="1" spc="-12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lentas</a:t>
            </a:r>
            <a:r>
              <a:rPr lang="pt-BR" sz="3200" b="1" spc="-12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barulhentas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pt-BR" sz="3200" b="1" spc="-1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porém</a:t>
            </a:r>
            <a:r>
              <a:rPr lang="pt-BR" sz="32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mais</a:t>
            </a:r>
            <a:r>
              <a:rPr lang="pt-BR" sz="32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baratas</a:t>
            </a:r>
            <a:r>
              <a:rPr lang="pt-BR" sz="3200" b="1" spc="-12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spc="-1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as</a:t>
            </a:r>
            <a:r>
              <a:rPr lang="pt-BR" sz="32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únicas</a:t>
            </a:r>
            <a:r>
              <a:rPr lang="pt-BR" sz="3200" b="1" spc="-12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que</a:t>
            </a:r>
            <a:r>
              <a:rPr lang="pt-BR" sz="32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imprimem</a:t>
            </a:r>
            <a:r>
              <a:rPr lang="pt-BR" sz="3200" b="1" spc="-1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formulários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contínuos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 ou</a:t>
            </a:r>
            <a:r>
              <a:rPr lang="pt-BR" sz="3200" b="1" spc="-1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carbonados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5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5762" y="378063"/>
            <a:ext cx="11174569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0530" lv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70230" algn="l"/>
              </a:tabLst>
            </a:pP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Jato</a:t>
            </a:r>
            <a:r>
              <a:rPr lang="pt-BR" sz="3000" b="1" u="sng" spc="-1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000" b="1" u="sng" spc="-1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pt-BR" sz="3000" b="1" u="sng" spc="-1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=&gt;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dispara</a:t>
            </a:r>
            <a:r>
              <a:rPr lang="pt-BR" sz="3000" b="1" spc="-15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um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jato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no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papel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para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spc="-15" dirty="0">
                <a:ea typeface="Trebuchet MS" panose="020B0603020202020204" pitchFamily="34" charset="0"/>
                <a:cs typeface="Arial" panose="020B0604020202020204" pitchFamily="34" charset="0"/>
              </a:rPr>
              <a:t>fazer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a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impressão.</a:t>
            </a:r>
            <a:r>
              <a:rPr lang="pt-BR" sz="3000" b="1" spc="-1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Costuma</a:t>
            </a:r>
            <a:r>
              <a:rPr lang="pt-BR" sz="3000" b="1" spc="-15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ter uma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qualidade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 e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rapidez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 de impressão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superior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 às impressoras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matriciais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. Outro ponto </a:t>
            </a:r>
            <a:r>
              <a:rPr lang="pt-BR" sz="3000" b="1" spc="-15" dirty="0">
                <a:ea typeface="Trebuchet MS" panose="020B0603020202020204" pitchFamily="34" charset="0"/>
                <a:cs typeface="Arial" panose="020B0604020202020204" pitchFamily="34" charset="0"/>
              </a:rPr>
              <a:t>forte</a:t>
            </a:r>
            <a:r>
              <a:rPr lang="pt-BR" sz="3000" b="1" spc="-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delas</a:t>
            </a:r>
            <a:r>
              <a:rPr lang="pt-BR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é</a:t>
            </a:r>
            <a:r>
              <a:rPr lang="pt-BR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serem</a:t>
            </a:r>
            <a:r>
              <a:rPr lang="pt-BR" sz="3000" b="1" spc="-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muito</a:t>
            </a:r>
            <a:r>
              <a:rPr lang="pt-BR" sz="3000" b="1" spc="-8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silenciosas</a:t>
            </a:r>
            <a:r>
              <a:rPr lang="pt-BR" sz="3000" b="1" spc="-8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3000" b="1" spc="-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imprimirem</a:t>
            </a:r>
            <a:r>
              <a:rPr lang="pt-BR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em</a:t>
            </a:r>
            <a:r>
              <a:rPr lang="pt-BR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cores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r>
              <a:rPr lang="pt-BR" sz="3000" b="1" spc="-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a typeface="Trebuchet MS" panose="020B0603020202020204" pitchFamily="34" charset="0"/>
                <a:cs typeface="Arial" panose="020B0604020202020204" pitchFamily="34" charset="0"/>
              </a:rPr>
              <a:t>Estas</a:t>
            </a:r>
            <a:r>
              <a:rPr lang="en-US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a typeface="Trebuchet MS" panose="020B0603020202020204" pitchFamily="34" charset="0"/>
                <a:cs typeface="Arial" panose="020B0604020202020204" pitchFamily="34" charset="0"/>
              </a:rPr>
              <a:t>impressoras</a:t>
            </a:r>
            <a:r>
              <a:rPr lang="en-US" sz="3000" b="1" spc="-8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a typeface="Trebuchet MS" panose="020B0603020202020204" pitchFamily="34" charset="0"/>
                <a:cs typeface="Arial" panose="020B0604020202020204" pitchFamily="34" charset="0"/>
              </a:rPr>
              <a:t>utilizam</a:t>
            </a:r>
            <a:r>
              <a:rPr lang="en-US" sz="3000" b="1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cartuchos</a:t>
            </a:r>
            <a:r>
              <a:rPr lang="en-US" sz="3000" b="1" spc="-9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ea typeface="Trebuchet MS" panose="020B0603020202020204" pitchFamily="34" charset="0"/>
                <a:cs typeface="Arial" panose="020B0604020202020204" pitchFamily="34" charset="0"/>
              </a:rPr>
              <a:t>com</a:t>
            </a:r>
            <a:r>
              <a:rPr lang="en-US" sz="3000" b="1" spc="-9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ea typeface="Trebuchet MS" panose="020B0603020202020204" pitchFamily="34" charset="0"/>
                <a:cs typeface="Arial" panose="020B0604020202020204" pitchFamily="34" charset="0"/>
              </a:rPr>
              <a:t>as</a:t>
            </a:r>
            <a:r>
              <a:rPr lang="en-US" sz="3000" b="1" spc="-8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ea typeface="Trebuchet MS" panose="020B0603020202020204" pitchFamily="34" charset="0"/>
                <a:cs typeface="Arial" panose="020B0604020202020204" pitchFamily="34" charset="0"/>
              </a:rPr>
              <a:t>tintas</a:t>
            </a:r>
            <a:r>
              <a:rPr lang="en-US" sz="3000" b="1" dirty="0"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marR="430530" lvl="0" algn="just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1200"/>
              <a:tabLst>
                <a:tab pos="570230" algn="l"/>
              </a:tabLst>
            </a:pPr>
            <a:endParaRPr lang="en-US" sz="1500" b="1" dirty="0"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R="430530" algn="just">
              <a:spcBef>
                <a:spcPts val="5"/>
              </a:spcBef>
              <a:buClr>
                <a:srgbClr val="231F20"/>
              </a:buClr>
              <a:buSzPts val="1200"/>
              <a:tabLst>
                <a:tab pos="570230" algn="l"/>
              </a:tabLst>
            </a:pP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Laser</a:t>
            </a:r>
            <a:r>
              <a:rPr lang="pt-BR" sz="3000" b="1" u="sng" spc="-2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ou</a:t>
            </a:r>
            <a:r>
              <a:rPr lang="pt-BR" sz="3000" b="1" u="sng" spc="-2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000" b="1" u="sng" spc="-2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u="sng" dirty="0">
                <a:ea typeface="Trebuchet MS" panose="020B0603020202020204" pitchFamily="34" charset="0"/>
                <a:cs typeface="Arial" panose="020B0604020202020204" pitchFamily="34" charset="0"/>
              </a:rPr>
              <a:t>Páginas</a:t>
            </a:r>
            <a:r>
              <a:rPr lang="pt-BR" sz="3000" b="1" u="sng" spc="-25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=&gt;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são</a:t>
            </a:r>
            <a:r>
              <a:rPr lang="pt-BR" sz="3000" b="1" spc="-23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assim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chamadas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por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serem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uma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espécie</a:t>
            </a:r>
            <a:r>
              <a:rPr lang="pt-BR" sz="3000" b="1" spc="-23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laser</a:t>
            </a:r>
            <a:r>
              <a:rPr lang="pt-BR" sz="3000" b="1" spc="-23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para</a:t>
            </a:r>
            <a:r>
              <a:rPr lang="pt-BR" sz="3000" b="1" spc="-23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desenhar os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gráficos</a:t>
            </a:r>
            <a:r>
              <a:rPr lang="pt-BR" sz="3000" b="1" spc="-7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e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caracteres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porém,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antes,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montam</a:t>
            </a:r>
            <a:r>
              <a:rPr lang="pt-BR" sz="3000" b="1" spc="-7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uma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página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para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depois</a:t>
            </a:r>
            <a:r>
              <a:rPr lang="pt-BR" sz="3000" b="1" spc="-7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spc="-20" dirty="0">
                <a:ea typeface="Trebuchet MS" panose="020B0603020202020204" pitchFamily="34" charset="0"/>
                <a:cs typeface="Arial" panose="020B0604020202020204" pitchFamily="34" charset="0"/>
              </a:rPr>
              <a:t>imprimir.</a:t>
            </a:r>
            <a:r>
              <a:rPr lang="pt-BR" sz="3000" b="1" spc="-7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Libera pequenos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pontos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de</a:t>
            </a:r>
            <a:r>
              <a:rPr lang="pt-BR" sz="3000" b="1" spc="-12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tinta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em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um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cilindro,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no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qual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é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passado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o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papel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que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é</a:t>
            </a:r>
            <a:r>
              <a:rPr lang="pt-BR" sz="3000" b="1" spc="-12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queimado, fixando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melhor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a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tinta.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Utiliza</a:t>
            </a:r>
            <a:r>
              <a:rPr lang="pt-BR" sz="3000" b="1" spc="-16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spc="-3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toner.</a:t>
            </a:r>
            <a:r>
              <a:rPr lang="pt-BR" sz="3000" b="1" spc="-16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Seu</a:t>
            </a:r>
            <a:r>
              <a:rPr lang="pt-BR" sz="3000" b="1" spc="-16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trabalho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é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mais</a:t>
            </a:r>
            <a:r>
              <a:rPr lang="pt-BR" sz="3000" b="1" spc="-16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perfeito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são</a:t>
            </a:r>
            <a:r>
              <a:rPr lang="pt-BR" sz="3000" b="1" spc="-16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mais</a:t>
            </a:r>
            <a:r>
              <a:rPr lang="pt-BR" sz="3000" b="1" spc="-15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silenciosas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rápidas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,</a:t>
            </a:r>
            <a:r>
              <a:rPr lang="pt-BR" sz="3000" b="1" spc="-90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 smtClean="0">
                <a:ea typeface="Trebuchet MS" panose="020B0603020202020204" pitchFamily="34" charset="0"/>
                <a:cs typeface="Arial" panose="020B0604020202020204" pitchFamily="34" charset="0"/>
              </a:rPr>
              <a:t>porém</a:t>
            </a:r>
            <a:r>
              <a:rPr lang="pt-BR" sz="3000" b="1" spc="-95" dirty="0" smtClean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o</a:t>
            </a:r>
            <a:r>
              <a:rPr lang="pt-BR" sz="3000" b="1" spc="-95" dirty="0"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preço</a:t>
            </a:r>
            <a:r>
              <a:rPr lang="pt-BR" sz="3000" b="1" spc="-95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mais</a:t>
            </a:r>
            <a:r>
              <a:rPr lang="pt-BR" sz="3000" b="1" spc="-90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pt-BR" sz="30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elevado</a:t>
            </a:r>
            <a:r>
              <a:rPr lang="pt-BR" sz="3000" b="1" dirty="0"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037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431" y="919933"/>
            <a:ext cx="2614680" cy="183027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17312" y="181269"/>
            <a:ext cx="41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MATRICIAL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567707" y="3225013"/>
            <a:ext cx="265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JATO DE TINTA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05977" y="365935"/>
            <a:ext cx="413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LASER OU DE PÁGINAS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437" y="1149957"/>
            <a:ext cx="1905000" cy="18192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94" y="3963677"/>
            <a:ext cx="2395808" cy="218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9498" y="1257408"/>
            <a:ext cx="1131194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Velocidade de impressão</a:t>
            </a:r>
            <a:r>
              <a:rPr lang="pt-BR" sz="3200" b="1" dirty="0">
                <a:cs typeface="Arial" panose="020B0604020202020204" pitchFamily="34" charset="0"/>
              </a:rPr>
              <a:t>: a velocidade de impressão pode ser medida 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CPS</a:t>
            </a:r>
            <a:r>
              <a:rPr lang="pt-BR" sz="3200" b="1" dirty="0">
                <a:cs typeface="Arial" panose="020B0604020202020204" pitchFamily="34" charset="0"/>
              </a:rPr>
              <a:t> (caracteres por segundo) ou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PPM</a:t>
            </a:r>
            <a:r>
              <a:rPr lang="pt-BR" sz="3200" b="1" dirty="0">
                <a:cs typeface="Arial" panose="020B0604020202020204" pitchFamily="34" charset="0"/>
              </a:rPr>
              <a:t> (páginas por minuto</a:t>
            </a:r>
            <a:r>
              <a:rPr lang="pt-BR" sz="3200" b="1" dirty="0" smtClean="0">
                <a:cs typeface="Arial" panose="020B0604020202020204" pitchFamily="34" charset="0"/>
              </a:rPr>
              <a:t>);</a:t>
            </a:r>
            <a:endParaRPr lang="pt-BR" sz="3200" b="1" dirty="0">
              <a:cs typeface="Arial" panose="020B0604020202020204" pitchFamily="34" charset="0"/>
            </a:endParaRP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Resolução de impressão</a:t>
            </a:r>
            <a:r>
              <a:rPr lang="pt-BR" sz="3200" b="1" dirty="0">
                <a:cs typeface="Arial" panose="020B0604020202020204" pitchFamily="34" charset="0"/>
              </a:rPr>
              <a:t>: característica que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permite</a:t>
            </a:r>
            <a:r>
              <a:rPr lang="pt-BR" sz="3200" b="1" dirty="0">
                <a:cs typeface="Arial" panose="020B0604020202020204" pitchFamily="34" charset="0"/>
              </a:rPr>
              <a:t> definir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qualidade de impressão </a:t>
            </a:r>
            <a:r>
              <a:rPr lang="pt-BR" sz="3200" b="1" dirty="0">
                <a:cs typeface="Arial" panose="020B0604020202020204" pitchFamily="34" charset="0"/>
              </a:rPr>
              <a:t>e também comparar os vários modelos de impressoras. Exemplo: 300 </a:t>
            </a:r>
            <a:r>
              <a:rPr lang="pt-BR" sz="3200" b="1" dirty="0" err="1">
                <a:cs typeface="Arial" panose="020B0604020202020204" pitchFamily="34" charset="0"/>
              </a:rPr>
              <a:t>dpi</a:t>
            </a:r>
            <a:r>
              <a:rPr lang="pt-BR" sz="3200" b="1" dirty="0">
                <a:cs typeface="Arial" panose="020B0604020202020204" pitchFamily="34" charset="0"/>
              </a:rPr>
              <a:t> (pontos por polegada).</a:t>
            </a:r>
          </a:p>
        </p:txBody>
      </p:sp>
    </p:spTree>
    <p:extLst>
      <p:ext uri="{BB962C8B-B14F-4D97-AF65-F5344CB8AC3E}">
        <p14:creationId xmlns:p14="http://schemas.microsoft.com/office/powerpoint/2010/main" val="35463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2530" y="774344"/>
            <a:ext cx="1109300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Plotter</a:t>
            </a:r>
            <a:r>
              <a:rPr lang="pt-BR" sz="3200" b="1" dirty="0">
                <a:cs typeface="Arial" panose="020B0604020202020204" pitchFamily="34" charset="0"/>
              </a:rPr>
              <a:t>: é uma impressora destinada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imprimir desenhos </a:t>
            </a:r>
            <a:r>
              <a:rPr lang="pt-BR" sz="3200" b="1" dirty="0">
                <a:cs typeface="Arial" panose="020B0604020202020204" pitchFamily="34" charset="0"/>
              </a:rPr>
              <a:t>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grandes</a:t>
            </a:r>
            <a:r>
              <a:rPr lang="pt-BR" sz="3200" b="1" dirty="0">
                <a:cs typeface="Arial" panose="020B0604020202020204" pitchFamily="34" charset="0"/>
              </a:rPr>
              <a:t> dimensões, com </a:t>
            </a:r>
            <a:r>
              <a:rPr lang="pt-BR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elevada</a:t>
            </a:r>
            <a:r>
              <a:rPr lang="pt-BR" sz="3200" b="1" dirty="0" smtClean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qualidade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rigor</a:t>
            </a:r>
            <a:r>
              <a:rPr lang="pt-BR" sz="3200" b="1" dirty="0">
                <a:cs typeface="Arial" panose="020B0604020202020204" pitchFamily="34" charset="0"/>
              </a:rPr>
              <a:t>, como, por exemplo, mapas cartográficos, projetos de engenharia e </a:t>
            </a:r>
            <a:r>
              <a:rPr lang="pt-BR" sz="3200" b="1" dirty="0" smtClean="0">
                <a:cs typeface="Arial" panose="020B0604020202020204" pitchFamily="34" charset="0"/>
              </a:rPr>
              <a:t>grafismo.</a:t>
            </a:r>
            <a:endParaRPr lang="pt-BR" sz="3200" b="1" dirty="0">
              <a:cs typeface="Arial" panose="020B0604020202020204" pitchFamily="34" charset="0"/>
            </a:endParaRP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SCANNER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Permite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digitalização</a:t>
            </a:r>
            <a:r>
              <a:rPr lang="pt-BR" sz="3200" b="1" dirty="0">
                <a:cs typeface="Arial" panose="020B0604020202020204" pitchFamily="34" charset="0"/>
              </a:rPr>
              <a:t> de fotos, gravuras e textos. Os dados são transmitidos ao computador por meio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refletância</a:t>
            </a:r>
            <a:r>
              <a:rPr lang="pt-BR" sz="3200" b="1" dirty="0">
                <a:cs typeface="Arial" panose="020B0604020202020204" pitchFamily="34" charset="0"/>
              </a:rPr>
              <a:t>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luz</a:t>
            </a:r>
            <a:r>
              <a:rPr lang="pt-BR" sz="3200" b="1" dirty="0">
                <a:cs typeface="Arial" panose="020B0604020202020204" pitchFamily="34" charset="0"/>
              </a:rPr>
              <a:t> e convertidos de sinais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analógicos</a:t>
            </a:r>
            <a:r>
              <a:rPr lang="pt-BR" sz="3200" b="1" dirty="0">
                <a:cs typeface="Arial" panose="020B0604020202020204" pitchFamily="34" charset="0"/>
              </a:rPr>
              <a:t> para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digitais</a:t>
            </a:r>
            <a:r>
              <a:rPr lang="pt-BR" sz="3200" b="1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4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91165" y="796936"/>
            <a:ext cx="1129477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ESTABILIZADOR</a:t>
            </a:r>
          </a:p>
          <a:p>
            <a:pPr algn="just"/>
            <a:r>
              <a:rPr lang="pt-BR" sz="3200" b="1" dirty="0"/>
              <a:t>Equipamento utilizado para </a:t>
            </a:r>
            <a:r>
              <a:rPr lang="pt-BR" sz="3200" b="1" dirty="0">
                <a:solidFill>
                  <a:srgbClr val="FF0000"/>
                </a:solidFill>
              </a:rPr>
              <a:t>proteger</a:t>
            </a:r>
            <a:r>
              <a:rPr lang="pt-BR" sz="3200" b="1" dirty="0"/>
              <a:t> o computador contra eventuais danos causados por </a:t>
            </a:r>
            <a:r>
              <a:rPr lang="pt-BR" sz="3200" b="1" dirty="0">
                <a:solidFill>
                  <a:srgbClr val="FF0000"/>
                </a:solidFill>
              </a:rPr>
              <a:t>piques</a:t>
            </a:r>
            <a:r>
              <a:rPr lang="pt-BR" sz="3200" b="1" dirty="0"/>
              <a:t> de </a:t>
            </a:r>
            <a:r>
              <a:rPr lang="pt-BR" sz="3200" b="1" dirty="0">
                <a:solidFill>
                  <a:srgbClr val="FF0000"/>
                </a:solidFill>
              </a:rPr>
              <a:t>energia</a:t>
            </a:r>
            <a:r>
              <a:rPr lang="pt-BR" sz="3200" b="1" dirty="0" smtClean="0"/>
              <a:t>.</a:t>
            </a:r>
          </a:p>
          <a:p>
            <a:pPr algn="just"/>
            <a:endParaRPr lang="pt-BR" sz="1500" b="1" dirty="0"/>
          </a:p>
          <a:p>
            <a:pPr algn="just"/>
            <a:r>
              <a:rPr lang="pt-BR" sz="3200" b="1" u="sng" dirty="0"/>
              <a:t>NO-BREAK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/>
              <a:t>Transferidor de energia;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/>
              <a:t>Impede que o computador </a:t>
            </a:r>
            <a:r>
              <a:rPr lang="pt-BR" sz="3200" b="1" dirty="0">
                <a:solidFill>
                  <a:srgbClr val="FF0000"/>
                </a:solidFill>
              </a:rPr>
              <a:t>desligue</a:t>
            </a:r>
            <a:r>
              <a:rPr lang="pt-BR" sz="3200" b="1" dirty="0"/>
              <a:t> quando </a:t>
            </a:r>
            <a:r>
              <a:rPr lang="pt-BR" sz="3200" b="1" dirty="0">
                <a:solidFill>
                  <a:srgbClr val="FF0000"/>
                </a:solidFill>
              </a:rPr>
              <a:t>acaba</a:t>
            </a:r>
            <a:r>
              <a:rPr lang="pt-BR" sz="3200" b="1" dirty="0"/>
              <a:t> a </a:t>
            </a:r>
            <a:r>
              <a:rPr lang="pt-BR" sz="3200" b="1" dirty="0">
                <a:solidFill>
                  <a:srgbClr val="FF0000"/>
                </a:solidFill>
              </a:rPr>
              <a:t>energia</a:t>
            </a:r>
            <a:r>
              <a:rPr lang="pt-BR" sz="3200" b="1" dirty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Permanece</a:t>
            </a:r>
            <a:r>
              <a:rPr lang="pt-BR" sz="3200" b="1" dirty="0"/>
              <a:t> transferindo energia durante o tempo que está programado para o fornecimento (autonomia).</a:t>
            </a:r>
          </a:p>
        </p:txBody>
      </p:sp>
    </p:spTree>
    <p:extLst>
      <p:ext uri="{BB962C8B-B14F-4D97-AF65-F5344CB8AC3E}">
        <p14:creationId xmlns:p14="http://schemas.microsoft.com/office/powerpoint/2010/main" val="12712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936384"/>
            <a:ext cx="3039414" cy="24727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8034" y="907834"/>
            <a:ext cx="114235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595" algn="just">
              <a:spcBef>
                <a:spcPts val="5"/>
              </a:spcBef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MONITOR DE </a:t>
            </a:r>
            <a:r>
              <a:rPr lang="pt-BR" sz="3200" b="1" u="sng" dirty="0" smtClean="0">
                <a:ea typeface="Trebuchet MS" panose="020B0603020202020204" pitchFamily="34" charset="0"/>
                <a:cs typeface="Arial" panose="020B0604020202020204" pitchFamily="34" charset="0"/>
              </a:rPr>
              <a:t>VÍDEO</a:t>
            </a:r>
          </a:p>
          <a:p>
            <a:pPr marL="569595" algn="just">
              <a:spcBef>
                <a:spcPts val="5"/>
              </a:spcBef>
              <a:spcAft>
                <a:spcPts val="0"/>
              </a:spcAft>
            </a:pPr>
            <a:endParaRPr lang="pt-BR" sz="1500" b="1" u="sng" dirty="0" smtClean="0"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1026795" indent="-4572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Principal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 dispositivo de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saída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 do computador, cuja função é </a:t>
            </a:r>
            <a:r>
              <a:rPr lang="pt-BR" sz="3200" b="1" dirty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transmitir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 informação ao usuário do computador através da </a:t>
            </a:r>
            <a:r>
              <a:rPr lang="pt-BR" sz="3200" b="1" dirty="0" smtClean="0">
                <a:solidFill>
                  <a:srgbClr val="FF0000"/>
                </a:solidFill>
                <a:ea typeface="Trebuchet MS" panose="020B0603020202020204" pitchFamily="34" charset="0"/>
                <a:cs typeface="Arial" panose="020B0604020202020204" pitchFamily="34" charset="0"/>
              </a:rPr>
              <a:t>imagem</a:t>
            </a: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;</a:t>
            </a:r>
          </a:p>
          <a:p>
            <a:pPr marL="1026795" indent="-4572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CRT (figura ao lado</a:t>
            </a:r>
            <a:r>
              <a:rPr lang="pt-BR" sz="3200" b="1" dirty="0" smtClean="0">
                <a:ea typeface="Trebuchet MS" panose="020B0603020202020204" pitchFamily="34" charset="0"/>
                <a:cs typeface="Arial" panose="020B0604020202020204" pitchFamily="34" charset="0"/>
              </a:rPr>
              <a:t>);</a:t>
            </a:r>
            <a:endParaRPr lang="pt-BR" sz="3200" b="1" dirty="0"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marL="1026795" indent="-4572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ea typeface="Trebuchet MS" panose="020B0603020202020204" pitchFamily="34" charset="0"/>
                <a:cs typeface="Arial" panose="020B0604020202020204" pitchFamily="34" charset="0"/>
              </a:rPr>
              <a:t>LCD</a:t>
            </a:r>
            <a:r>
              <a:rPr lang="pt-BR" sz="3200" b="1" dirty="0" smtClean="0">
                <a:ea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pt-BR" sz="3200" b="1" dirty="0"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5104" y="1202724"/>
            <a:ext cx="1145361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UNIDADES DE </a:t>
            </a:r>
            <a:r>
              <a:rPr lang="pt-BR" sz="3200" b="1" u="sng" dirty="0" smtClean="0"/>
              <a:t>ARMAZENAMENTO</a:t>
            </a:r>
          </a:p>
          <a:p>
            <a:pPr algn="just"/>
            <a:endParaRPr lang="pt-BR" sz="1500" b="1" u="sng" dirty="0"/>
          </a:p>
          <a:p>
            <a:pPr algn="just"/>
            <a:r>
              <a:rPr lang="pt-BR" sz="3200" b="1" dirty="0"/>
              <a:t>Os dados são </a:t>
            </a:r>
            <a:r>
              <a:rPr lang="pt-BR" sz="3200" b="1" dirty="0">
                <a:solidFill>
                  <a:srgbClr val="FF0000"/>
                </a:solidFill>
              </a:rPr>
              <a:t>enviados</a:t>
            </a:r>
            <a:r>
              <a:rPr lang="pt-BR" sz="3200" b="1" dirty="0"/>
              <a:t> para a </a:t>
            </a:r>
            <a:r>
              <a:rPr lang="pt-BR" sz="3200" b="1" dirty="0">
                <a:solidFill>
                  <a:srgbClr val="FF0000"/>
                </a:solidFill>
              </a:rPr>
              <a:t>memória</a:t>
            </a:r>
            <a:r>
              <a:rPr lang="pt-BR" sz="3200" b="1" dirty="0"/>
              <a:t> do computador, pelo dispositivo de entrada, para serem </a:t>
            </a:r>
            <a:r>
              <a:rPr lang="pt-BR" sz="3200" b="1" dirty="0">
                <a:solidFill>
                  <a:srgbClr val="FF0000"/>
                </a:solidFill>
              </a:rPr>
              <a:t>processados</a:t>
            </a:r>
            <a:r>
              <a:rPr lang="pt-BR" sz="3200" b="1" dirty="0"/>
              <a:t> mediante </a:t>
            </a:r>
            <a:r>
              <a:rPr lang="pt-BR" sz="3200" b="1" dirty="0">
                <a:solidFill>
                  <a:srgbClr val="FF0000"/>
                </a:solidFill>
              </a:rPr>
              <a:t>instruções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preestabelecidas</a:t>
            </a:r>
            <a:r>
              <a:rPr lang="pt-BR" sz="3200" b="1" dirty="0"/>
              <a:t>. Mas as informações contidas na memória são rapidamente repassadas para os dispositivos de saída ou ficam residentes enquanto o computador estiver ligado.</a:t>
            </a:r>
          </a:p>
        </p:txBody>
      </p:sp>
    </p:spTree>
    <p:extLst>
      <p:ext uri="{BB962C8B-B14F-4D97-AF65-F5344CB8AC3E}">
        <p14:creationId xmlns:p14="http://schemas.microsoft.com/office/powerpoint/2010/main" val="9136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8039" y="467953"/>
            <a:ext cx="322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MEMÓRIAS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78040" y="1068352"/>
            <a:ext cx="10406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cs typeface="Arial" panose="020B0604020202020204" pitchFamily="34" charset="0"/>
              </a:rPr>
              <a:t>As memórias são dispositivos que armazenam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temporária</a:t>
            </a:r>
            <a:r>
              <a:rPr lang="pt-BR" sz="3200" b="1" dirty="0"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permanentemente</a:t>
            </a:r>
            <a:r>
              <a:rPr lang="pt-BR" sz="3200" b="1" dirty="0">
                <a:cs typeface="Arial" panose="020B0604020202020204" pitchFamily="34" charset="0"/>
              </a:rPr>
              <a:t> informações. Entre as memórias, podem-se destacar</a:t>
            </a:r>
            <a:r>
              <a:rPr lang="pt-BR" sz="3200" b="1" dirty="0" smtClean="0">
                <a:cs typeface="Arial" panose="020B0604020202020204" pitchFamily="34" charset="0"/>
              </a:rPr>
              <a:t>:</a:t>
            </a:r>
            <a:endParaRPr lang="pt-BR" sz="3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78039" y="2769356"/>
            <a:ext cx="730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RAM </a:t>
            </a:r>
            <a:r>
              <a:rPr lang="pt-BR" sz="3200" b="1" u="sng" dirty="0" smtClean="0">
                <a:cs typeface="Arial" panose="020B0604020202020204" pitchFamily="34" charset="0"/>
              </a:rPr>
              <a:t>(RANDOM ACCESS MEMORY)</a:t>
            </a:r>
            <a:endParaRPr lang="pt-BR" sz="3200" b="1" dirty="0"/>
          </a:p>
        </p:txBody>
      </p:sp>
      <p:pic>
        <p:nvPicPr>
          <p:cNvPr id="5" name="image2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8039" y="3484299"/>
            <a:ext cx="3528811" cy="1551340"/>
          </a:xfrm>
          <a:prstGeom prst="rect">
            <a:avLst/>
          </a:prstGeom>
        </p:spPr>
      </p:pic>
      <p:pic>
        <p:nvPicPr>
          <p:cNvPr id="6" name="image2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2886" y="3484299"/>
            <a:ext cx="3052021" cy="16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0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0991" y="4936616"/>
            <a:ext cx="1570136" cy="1219485"/>
          </a:xfrm>
          <a:prstGeom prst="rect">
            <a:avLst/>
          </a:prstGeom>
        </p:spPr>
      </p:pic>
      <p:pic>
        <p:nvPicPr>
          <p:cNvPr id="4" name="image31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6048" y="4965472"/>
            <a:ext cx="1517793" cy="128078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29047" y="111311"/>
            <a:ext cx="109127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DISCO RÍGIDO (HD)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IDE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ATA</a:t>
            </a:r>
            <a:r>
              <a:rPr lang="pt-BR" sz="3200" b="1" dirty="0"/>
              <a:t> ou </a:t>
            </a:r>
            <a:r>
              <a:rPr lang="pt-BR" sz="3200" b="1" dirty="0">
                <a:solidFill>
                  <a:srgbClr val="FF0000"/>
                </a:solidFill>
              </a:rPr>
              <a:t>PATA</a:t>
            </a:r>
            <a:r>
              <a:rPr lang="pt-BR" sz="3200" b="1" dirty="0"/>
              <a:t> faz transferência de dados de forma paralela, ou seja, </a:t>
            </a:r>
            <a:r>
              <a:rPr lang="pt-BR" sz="3200" b="1" dirty="0">
                <a:solidFill>
                  <a:srgbClr val="FF0000"/>
                </a:solidFill>
              </a:rPr>
              <a:t>transmite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vários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bits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por vez</a:t>
            </a:r>
            <a:r>
              <a:rPr lang="pt-BR" sz="3200" b="1" dirty="0"/>
              <a:t>, como se estes estivessem lado a lado</a:t>
            </a:r>
            <a:r>
              <a:rPr lang="pt-BR" sz="3200" b="1" dirty="0" smtClean="0"/>
              <a:t>.</a:t>
            </a:r>
          </a:p>
          <a:p>
            <a:pPr algn="just"/>
            <a:endParaRPr lang="pt-BR" sz="1500" b="1" dirty="0"/>
          </a:p>
          <a:p>
            <a:pPr algn="just"/>
            <a:r>
              <a:rPr lang="pt-BR" sz="3200" b="1" u="sng" dirty="0"/>
              <a:t>SATA I</a:t>
            </a:r>
            <a:r>
              <a:rPr lang="pt-BR" sz="3200" b="1" dirty="0"/>
              <a:t>: a </a:t>
            </a:r>
            <a:r>
              <a:rPr lang="pt-BR" sz="3200" b="1" dirty="0">
                <a:solidFill>
                  <a:srgbClr val="FF0000"/>
                </a:solidFill>
              </a:rPr>
              <a:t>transmissão</a:t>
            </a:r>
            <a:r>
              <a:rPr lang="pt-BR" sz="3200" b="1" dirty="0"/>
              <a:t> é em </a:t>
            </a:r>
            <a:r>
              <a:rPr lang="pt-BR" sz="3200" b="1" dirty="0">
                <a:solidFill>
                  <a:srgbClr val="FF0000"/>
                </a:solidFill>
              </a:rPr>
              <a:t>série</a:t>
            </a:r>
            <a:r>
              <a:rPr lang="pt-BR" sz="3200" b="1" dirty="0"/>
              <a:t>, tal como se cada bit estivesse um atrás do outro.</a:t>
            </a:r>
          </a:p>
          <a:p>
            <a:pPr algn="just"/>
            <a:r>
              <a:rPr lang="pt-BR" sz="3200" b="1" u="sng" dirty="0"/>
              <a:t>SATA II</a:t>
            </a:r>
            <a:r>
              <a:rPr lang="pt-BR" sz="3200" b="1" dirty="0"/>
              <a:t>: taxa </a:t>
            </a:r>
            <a:r>
              <a:rPr lang="pt-BR" sz="3200" b="1" dirty="0">
                <a:solidFill>
                  <a:srgbClr val="FF0000"/>
                </a:solidFill>
              </a:rPr>
              <a:t>máxima</a:t>
            </a:r>
            <a:r>
              <a:rPr lang="pt-BR" sz="3200" b="1" dirty="0"/>
              <a:t> de transferência de dados de 300 MB/s ou 2,4 </a:t>
            </a:r>
            <a:r>
              <a:rPr lang="pt-BR" sz="3200" b="1" dirty="0" err="1"/>
              <a:t>Gbps</a:t>
            </a:r>
            <a:r>
              <a:rPr lang="pt-BR" sz="3200" b="1" dirty="0"/>
              <a:t> (2,4 gigabits por segundo), o </a:t>
            </a:r>
            <a:r>
              <a:rPr lang="pt-BR" sz="3200" b="1" dirty="0">
                <a:solidFill>
                  <a:srgbClr val="FF0000"/>
                </a:solidFill>
              </a:rPr>
              <a:t>dobro</a:t>
            </a:r>
            <a:r>
              <a:rPr lang="pt-BR" sz="3200" b="1" dirty="0"/>
              <a:t> do SATA I. Padrão mais utilizado em computadores pessoais. </a:t>
            </a:r>
          </a:p>
        </p:txBody>
      </p:sp>
    </p:spTree>
    <p:extLst>
      <p:ext uri="{BB962C8B-B14F-4D97-AF65-F5344CB8AC3E}">
        <p14:creationId xmlns:p14="http://schemas.microsoft.com/office/powerpoint/2010/main" val="3834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3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1711" y="3554569"/>
            <a:ext cx="2524261" cy="230531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29293" y="1263744"/>
            <a:ext cx="11633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SCSI</a:t>
            </a:r>
            <a:r>
              <a:rPr lang="pt-BR" sz="3200" b="1" dirty="0"/>
              <a:t>: Normalmente </a:t>
            </a:r>
            <a:r>
              <a:rPr lang="pt-BR" sz="3200" b="1" dirty="0">
                <a:solidFill>
                  <a:srgbClr val="FF0000"/>
                </a:solidFill>
              </a:rPr>
              <a:t>utilizado</a:t>
            </a:r>
            <a:r>
              <a:rPr lang="pt-BR" sz="3200" b="1" dirty="0"/>
              <a:t> em computadores de </a:t>
            </a:r>
            <a:r>
              <a:rPr lang="pt-BR" sz="3200" b="1" dirty="0">
                <a:solidFill>
                  <a:srgbClr val="FF0000"/>
                </a:solidFill>
              </a:rPr>
              <a:t>grande</a:t>
            </a:r>
            <a:r>
              <a:rPr lang="pt-BR" sz="3200" b="1" dirty="0"/>
              <a:t> porte </a:t>
            </a:r>
            <a:r>
              <a:rPr lang="pt-BR" sz="3200" b="1" dirty="0">
                <a:solidFill>
                  <a:srgbClr val="FF0000"/>
                </a:solidFill>
              </a:rPr>
              <a:t>(servidores).</a:t>
            </a:r>
          </a:p>
          <a:p>
            <a:pPr algn="just"/>
            <a:r>
              <a:rPr lang="pt-BR" sz="3200" b="1" u="sng" dirty="0"/>
              <a:t>SSD</a:t>
            </a:r>
            <a:r>
              <a:rPr lang="pt-BR" sz="3200" b="1" dirty="0"/>
              <a:t>: Padrão mais </a:t>
            </a:r>
            <a:r>
              <a:rPr lang="pt-BR" sz="3200" b="1" dirty="0">
                <a:solidFill>
                  <a:srgbClr val="FF0000"/>
                </a:solidFill>
              </a:rPr>
              <a:t>novo</a:t>
            </a:r>
            <a:r>
              <a:rPr lang="pt-BR" sz="3200" b="1" dirty="0"/>
              <a:t> de HDs. Em relação ao SATA II, o SSD é mais </a:t>
            </a:r>
            <a:r>
              <a:rPr lang="pt-BR" sz="3200" b="1" dirty="0">
                <a:solidFill>
                  <a:srgbClr val="FF0000"/>
                </a:solidFill>
              </a:rPr>
              <a:t>rápido</a:t>
            </a:r>
            <a:r>
              <a:rPr lang="pt-BR" sz="3200" b="1" dirty="0"/>
              <a:t> e mais </a:t>
            </a:r>
            <a:r>
              <a:rPr lang="pt-BR" sz="3200" b="1" dirty="0">
                <a:solidFill>
                  <a:srgbClr val="FF0000"/>
                </a:solidFill>
              </a:rPr>
              <a:t>caro</a:t>
            </a:r>
            <a:r>
              <a:rPr lang="pt-BR" sz="3200" b="1" dirty="0"/>
              <a:t> e geralmente não passa de 1TB. Utiliza os mesmos </a:t>
            </a:r>
            <a:r>
              <a:rPr lang="pt-BR" sz="3200" b="1" dirty="0" err="1"/>
              <a:t>conectadores</a:t>
            </a:r>
            <a:r>
              <a:rPr lang="pt-BR" sz="3200" b="1" dirty="0"/>
              <a:t> do HD SATA</a:t>
            </a:r>
            <a:r>
              <a:rPr lang="pt-BR" sz="3200" b="1" dirty="0" smtClean="0"/>
              <a:t>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5507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91673" y="172001"/>
            <a:ext cx="112003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00" b="1" u="sng" dirty="0"/>
              <a:t>OUTROS TIPOS DE </a:t>
            </a:r>
            <a:r>
              <a:rPr lang="pt-BR" sz="3100" b="1" u="sng" dirty="0" smtClean="0"/>
              <a:t>ARMAZENAMENTO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 smtClean="0"/>
              <a:t>Disquetes</a:t>
            </a:r>
            <a:r>
              <a:rPr lang="pt-BR" sz="3100" b="1" dirty="0" smtClean="0"/>
              <a:t>  </a:t>
            </a:r>
            <a:r>
              <a:rPr lang="pt-BR" sz="3100" b="1" dirty="0"/>
              <a:t>– capacidade de 1,44 </a:t>
            </a:r>
            <a:r>
              <a:rPr lang="pt-BR" sz="3100" b="1" dirty="0" smtClean="0"/>
              <a:t>MB;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CD</a:t>
            </a:r>
            <a:r>
              <a:rPr lang="pt-BR" sz="3100" b="1" dirty="0"/>
              <a:t> – capacidade aproximada de 700 </a:t>
            </a:r>
            <a:r>
              <a:rPr lang="pt-BR" sz="3100" b="1" dirty="0" smtClean="0"/>
              <a:t>MB;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DVD</a:t>
            </a:r>
            <a:r>
              <a:rPr lang="pt-BR" sz="3100" b="1" dirty="0"/>
              <a:t> – capacidade de até 9,4 </a:t>
            </a:r>
            <a:r>
              <a:rPr lang="pt-BR" sz="3100" b="1" dirty="0" smtClean="0"/>
              <a:t>GB;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Blue Ray </a:t>
            </a:r>
            <a:r>
              <a:rPr lang="pt-BR" sz="3100" b="1" dirty="0"/>
              <a:t>– capacidade de até </a:t>
            </a:r>
            <a:r>
              <a:rPr lang="pt-BR" sz="3100" b="1" dirty="0" smtClean="0"/>
              <a:t>50 GB;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CD / DVD / BD-ROM</a:t>
            </a:r>
            <a:r>
              <a:rPr lang="pt-BR" sz="3100" b="1" dirty="0"/>
              <a:t>: já vem gravado e serve apenas para </a:t>
            </a:r>
            <a:r>
              <a:rPr lang="pt-BR" sz="3100" b="1" dirty="0" smtClean="0"/>
              <a:t>leitura;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CD / DVD / BD-R</a:t>
            </a:r>
            <a:r>
              <a:rPr lang="pt-BR" sz="3100" b="1" dirty="0"/>
              <a:t>: vem virgem e admite apenas uma </a:t>
            </a:r>
            <a:r>
              <a:rPr lang="pt-BR" sz="3100" b="1" dirty="0" smtClean="0"/>
              <a:t>gravação fechada</a:t>
            </a:r>
            <a:r>
              <a:rPr lang="pt-BR" sz="3100" b="1" dirty="0"/>
              <a:t>, que pode ser executada em partes mantendo a seção </a:t>
            </a:r>
            <a:r>
              <a:rPr lang="pt-BR" sz="3100" b="1" dirty="0" smtClean="0"/>
              <a:t>aberta;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CD / DVD / BD-RW</a:t>
            </a:r>
            <a:r>
              <a:rPr lang="pt-BR" sz="3100" b="1" dirty="0"/>
              <a:t>: vem virgem, porém admite várias </a:t>
            </a:r>
            <a:r>
              <a:rPr lang="pt-BR" sz="3100" b="1" dirty="0" smtClean="0"/>
              <a:t>gravações;</a:t>
            </a:r>
            <a:endParaRPr lang="pt-BR" sz="31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100" b="1" u="sng" dirty="0"/>
              <a:t>Pen drive ou cartão de memória (memória flash) </a:t>
            </a:r>
            <a:r>
              <a:rPr lang="pt-BR" sz="3100" b="1" dirty="0"/>
              <a:t>– </a:t>
            </a:r>
            <a:endParaRPr lang="pt-BR" sz="3100" b="1" dirty="0" smtClean="0"/>
          </a:p>
          <a:p>
            <a:r>
              <a:rPr lang="pt-BR" sz="3100" b="1" dirty="0"/>
              <a:t> </a:t>
            </a:r>
            <a:r>
              <a:rPr lang="pt-BR" sz="3100" b="1" dirty="0" smtClean="0"/>
              <a:t>    Vários </a:t>
            </a:r>
            <a:r>
              <a:rPr lang="pt-BR" sz="3100" b="1" dirty="0"/>
              <a:t>tamanhos: 4, 8, 16 </a:t>
            </a:r>
            <a:r>
              <a:rPr lang="pt-BR" sz="3100" b="1" dirty="0" smtClean="0"/>
              <a:t>e </a:t>
            </a:r>
            <a:r>
              <a:rPr lang="pt-BR" sz="3100" b="1" dirty="0"/>
              <a:t>32 GB.</a:t>
            </a:r>
          </a:p>
        </p:txBody>
      </p:sp>
    </p:spTree>
    <p:extLst>
      <p:ext uri="{BB962C8B-B14F-4D97-AF65-F5344CB8AC3E}">
        <p14:creationId xmlns:p14="http://schemas.microsoft.com/office/powerpoint/2010/main" val="1768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68440" y="384607"/>
            <a:ext cx="1153088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dirty="0"/>
              <a:t>SISTEMAS DE ARQUIVOS</a:t>
            </a:r>
          </a:p>
          <a:p>
            <a:r>
              <a:rPr lang="pt-BR" sz="3000" b="1" dirty="0"/>
              <a:t>Permite ao usuário </a:t>
            </a:r>
            <a:r>
              <a:rPr lang="pt-BR" sz="3000" b="1" dirty="0">
                <a:solidFill>
                  <a:srgbClr val="FF0000"/>
                </a:solidFill>
              </a:rPr>
              <a:t>escolher</a:t>
            </a:r>
            <a:r>
              <a:rPr lang="pt-BR" sz="3000" b="1" dirty="0"/>
              <a:t> qual será a forma de </a:t>
            </a:r>
            <a:r>
              <a:rPr lang="pt-BR" sz="3000" b="1" dirty="0">
                <a:solidFill>
                  <a:srgbClr val="FF0000"/>
                </a:solidFill>
              </a:rPr>
              <a:t>organização</a:t>
            </a:r>
            <a:r>
              <a:rPr lang="pt-BR" sz="3000" b="1" dirty="0"/>
              <a:t> dos </a:t>
            </a:r>
            <a:r>
              <a:rPr lang="pt-BR" sz="3000" b="1" dirty="0">
                <a:solidFill>
                  <a:srgbClr val="FF0000"/>
                </a:solidFill>
              </a:rPr>
              <a:t>arquivos</a:t>
            </a:r>
            <a:r>
              <a:rPr lang="pt-BR" sz="3000" b="1" dirty="0"/>
              <a:t> que será aplicada à unidade de armazenamento no Disco Rígido em ambientes </a:t>
            </a:r>
            <a:r>
              <a:rPr lang="pt-BR" sz="3000" b="1" dirty="0">
                <a:solidFill>
                  <a:srgbClr val="FF0000"/>
                </a:solidFill>
              </a:rPr>
              <a:t>Windows</a:t>
            </a:r>
            <a:r>
              <a:rPr lang="pt-BR" sz="3000" b="1" dirty="0"/>
              <a:t>.</a:t>
            </a:r>
          </a:p>
          <a:p>
            <a:r>
              <a:rPr lang="pt-BR" sz="3000" b="1" u="sng" dirty="0"/>
              <a:t>FAT ou FAT32</a:t>
            </a:r>
            <a:r>
              <a:rPr lang="pt-BR" sz="3000" b="1" dirty="0"/>
              <a:t>: sistema </a:t>
            </a:r>
            <a:r>
              <a:rPr lang="pt-BR" sz="3000" b="1" dirty="0">
                <a:solidFill>
                  <a:srgbClr val="FF0000"/>
                </a:solidFill>
              </a:rPr>
              <a:t>mais veloz </a:t>
            </a:r>
            <a:r>
              <a:rPr lang="pt-BR" sz="3000" b="1" dirty="0"/>
              <a:t>em comparação com o </a:t>
            </a:r>
            <a:r>
              <a:rPr lang="pt-BR" sz="3000" b="1" dirty="0">
                <a:solidFill>
                  <a:srgbClr val="FF0000"/>
                </a:solidFill>
              </a:rPr>
              <a:t>NTFS</a:t>
            </a:r>
            <a:r>
              <a:rPr lang="pt-BR" sz="3000" b="1" dirty="0"/>
              <a:t>, porém </a:t>
            </a:r>
            <a:r>
              <a:rPr lang="pt-BR" sz="3000" b="1" dirty="0">
                <a:solidFill>
                  <a:srgbClr val="FF0000"/>
                </a:solidFill>
              </a:rPr>
              <a:t>não</a:t>
            </a:r>
            <a:r>
              <a:rPr lang="pt-BR" sz="3000" b="1" dirty="0"/>
              <a:t> </a:t>
            </a:r>
            <a:r>
              <a:rPr lang="pt-BR" sz="3000" b="1" dirty="0">
                <a:solidFill>
                  <a:srgbClr val="FF0000"/>
                </a:solidFill>
              </a:rPr>
              <a:t>possui</a:t>
            </a:r>
            <a:r>
              <a:rPr lang="pt-BR" sz="3000" b="1" dirty="0"/>
              <a:t> recursos de </a:t>
            </a:r>
            <a:r>
              <a:rPr lang="pt-BR" sz="3000" b="1" dirty="0">
                <a:solidFill>
                  <a:srgbClr val="FF0000"/>
                </a:solidFill>
              </a:rPr>
              <a:t>segurança</a:t>
            </a:r>
            <a:r>
              <a:rPr lang="pt-BR" sz="3000" b="1" dirty="0"/>
              <a:t>. O tamanho máximo de arquivos é de </a:t>
            </a:r>
            <a:r>
              <a:rPr lang="pt-BR" sz="3000" b="1" dirty="0">
                <a:solidFill>
                  <a:srgbClr val="FF0000"/>
                </a:solidFill>
              </a:rPr>
              <a:t>4 Gb</a:t>
            </a:r>
            <a:r>
              <a:rPr lang="pt-BR" sz="3000" b="1" dirty="0"/>
              <a:t>.</a:t>
            </a:r>
          </a:p>
          <a:p>
            <a:r>
              <a:rPr lang="pt-BR" sz="3000" b="1" u="sng" dirty="0"/>
              <a:t>NTFS</a:t>
            </a:r>
            <a:r>
              <a:rPr lang="pt-BR" sz="3000" b="1" dirty="0"/>
              <a:t>: sistema de arquivos que possui </a:t>
            </a:r>
            <a:r>
              <a:rPr lang="pt-BR" sz="3000" b="1" dirty="0">
                <a:solidFill>
                  <a:srgbClr val="FF0000"/>
                </a:solidFill>
              </a:rPr>
              <a:t>maiores recursos de segurança </a:t>
            </a:r>
            <a:r>
              <a:rPr lang="pt-BR" sz="3000" b="1" dirty="0"/>
              <a:t>de dados e praticamente </a:t>
            </a:r>
            <a:r>
              <a:rPr lang="pt-BR" sz="3000" b="1" dirty="0">
                <a:solidFill>
                  <a:srgbClr val="FF0000"/>
                </a:solidFill>
              </a:rPr>
              <a:t>inexiste</a:t>
            </a:r>
            <a:r>
              <a:rPr lang="pt-BR" sz="3000" b="1" dirty="0"/>
              <a:t> desperdício de espaço. É o sistema de arquivos utilizado no </a:t>
            </a:r>
            <a:r>
              <a:rPr lang="pt-BR" sz="3000" b="1" dirty="0">
                <a:solidFill>
                  <a:srgbClr val="FF0000"/>
                </a:solidFill>
              </a:rPr>
              <a:t>HD</a:t>
            </a:r>
            <a:r>
              <a:rPr lang="pt-BR" sz="3000" b="1" dirty="0"/>
              <a:t> onde o Windows está instalado.</a:t>
            </a:r>
          </a:p>
          <a:p>
            <a:r>
              <a:rPr lang="pt-BR" sz="3000" b="1" dirty="0"/>
              <a:t>O </a:t>
            </a:r>
            <a:r>
              <a:rPr lang="pt-BR" sz="3000" b="1" dirty="0">
                <a:solidFill>
                  <a:srgbClr val="FF0000"/>
                </a:solidFill>
              </a:rPr>
              <a:t>Linux</a:t>
            </a:r>
            <a:r>
              <a:rPr lang="pt-BR" sz="3000" b="1" dirty="0"/>
              <a:t> utiliza sistemas de arquivos diferentes do Windows. </a:t>
            </a:r>
          </a:p>
          <a:p>
            <a:r>
              <a:rPr lang="pt-BR" sz="3000" b="1" dirty="0"/>
              <a:t>Os mais usados no Linux são: </a:t>
            </a:r>
            <a:r>
              <a:rPr lang="pt-BR" sz="3000" b="1" dirty="0">
                <a:solidFill>
                  <a:srgbClr val="FF0000"/>
                </a:solidFill>
              </a:rPr>
              <a:t>EXT2</a:t>
            </a:r>
            <a:r>
              <a:rPr lang="pt-BR" sz="3000" b="1" dirty="0"/>
              <a:t>, </a:t>
            </a:r>
            <a:r>
              <a:rPr lang="pt-BR" sz="3000" b="1" dirty="0">
                <a:solidFill>
                  <a:srgbClr val="FF0000"/>
                </a:solidFill>
              </a:rPr>
              <a:t>EXT3</a:t>
            </a:r>
            <a:r>
              <a:rPr lang="pt-BR" sz="3000" b="1" dirty="0"/>
              <a:t>, </a:t>
            </a:r>
            <a:r>
              <a:rPr lang="pt-BR" sz="3000" b="1" dirty="0">
                <a:solidFill>
                  <a:srgbClr val="FF0000"/>
                </a:solidFill>
              </a:rPr>
              <a:t>EXT4</a:t>
            </a:r>
            <a:r>
              <a:rPr lang="pt-BR" sz="3000" b="1" dirty="0"/>
              <a:t> e </a:t>
            </a:r>
            <a:r>
              <a:rPr lang="pt-BR" sz="3000" b="1" dirty="0" err="1">
                <a:solidFill>
                  <a:srgbClr val="FF0000"/>
                </a:solidFill>
              </a:rPr>
              <a:t>ReiserFS</a:t>
            </a:r>
            <a:r>
              <a:rPr lang="pt-BR" sz="3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1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7736" y="139906"/>
            <a:ext cx="10805374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PERIFÉRICOS DE ENTRADA</a:t>
            </a:r>
          </a:p>
          <a:p>
            <a:pPr algn="just"/>
            <a:r>
              <a:rPr lang="pt-BR" sz="3200" b="1" dirty="0" smtClean="0">
                <a:cs typeface="Arial" panose="020B0604020202020204" pitchFamily="34" charset="0"/>
              </a:rPr>
              <a:t>São </a:t>
            </a:r>
            <a:r>
              <a:rPr lang="pt-BR" sz="3200" b="1" dirty="0">
                <a:cs typeface="Arial" panose="020B0604020202020204" pitchFamily="34" charset="0"/>
              </a:rPr>
              <a:t>chamados de periféricos de entrada os dispositivos utilizados para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ativar</a:t>
            </a:r>
            <a:r>
              <a:rPr lang="pt-BR" sz="3200" b="1" dirty="0">
                <a:cs typeface="Arial" panose="020B0604020202020204" pitchFamily="34" charset="0"/>
              </a:rPr>
              <a:t> comandos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inserir dados </a:t>
            </a:r>
            <a:r>
              <a:rPr lang="pt-BR" sz="3200" b="1" dirty="0">
                <a:cs typeface="Arial" panose="020B0604020202020204" pitchFamily="34" charset="0"/>
              </a:rPr>
              <a:t>a serem processados pelo computador, como, por exemplo: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Teclado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Mouse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Joystick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Caneta óptica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Scanner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Microfone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Webcam</a:t>
            </a:r>
          </a:p>
        </p:txBody>
      </p:sp>
      <p:pic>
        <p:nvPicPr>
          <p:cNvPr id="3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8430" y="2710375"/>
            <a:ext cx="4097693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81318" y="1041635"/>
            <a:ext cx="1120462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PERIFÉRICOS DE SAÍDA</a:t>
            </a:r>
          </a:p>
          <a:p>
            <a:pPr algn="just"/>
            <a:r>
              <a:rPr lang="pt-BR" sz="3200" b="1" dirty="0" smtClean="0">
                <a:cs typeface="Arial" panose="020B0604020202020204" pitchFamily="34" charset="0"/>
              </a:rPr>
              <a:t>São </a:t>
            </a:r>
            <a:r>
              <a:rPr lang="pt-BR" sz="3200" b="1" dirty="0">
                <a:cs typeface="Arial" panose="020B0604020202020204" pitchFamily="34" charset="0"/>
              </a:rPr>
              <a:t>periféricos de saída os dispositivos utilizados para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exibir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armazenar</a:t>
            </a:r>
            <a:r>
              <a:rPr lang="pt-BR" sz="3200" b="1" dirty="0"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enviar</a:t>
            </a:r>
            <a:r>
              <a:rPr lang="pt-BR" sz="3200" b="1" dirty="0">
                <a:cs typeface="Arial" panose="020B0604020202020204" pitchFamily="34" charset="0"/>
              </a:rPr>
              <a:t> dados já processados pelo computador, como, por exemplo: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Impressora / Plotter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Monitor de vídeo / Projetor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cs typeface="Arial" panose="020B0604020202020204" pitchFamily="34" charset="0"/>
              </a:rPr>
              <a:t>Caixa de som</a:t>
            </a:r>
          </a:p>
        </p:txBody>
      </p:sp>
    </p:spTree>
    <p:extLst>
      <p:ext uri="{BB962C8B-B14F-4D97-AF65-F5344CB8AC3E}">
        <p14:creationId xmlns:p14="http://schemas.microsoft.com/office/powerpoint/2010/main" val="21180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0411" y="2021983"/>
            <a:ext cx="10617697" cy="2524258"/>
            <a:chOff x="1354" y="-654"/>
            <a:chExt cx="9322" cy="1564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1354" y="-654"/>
              <a:ext cx="9165" cy="1564"/>
            </a:xfrm>
            <a:custGeom>
              <a:avLst/>
              <a:gdLst>
                <a:gd name="T0" fmla="+- 0 1611 1371"/>
                <a:gd name="T1" fmla="*/ T0 w 9165"/>
                <a:gd name="T2" fmla="+- 0 339 339"/>
                <a:gd name="T3" fmla="*/ 339 h 1564"/>
                <a:gd name="T4" fmla="+- 0 1472 1371"/>
                <a:gd name="T5" fmla="*/ T4 w 9165"/>
                <a:gd name="T6" fmla="+- 0 343 339"/>
                <a:gd name="T7" fmla="*/ 343 h 1564"/>
                <a:gd name="T8" fmla="+- 0 1401 1371"/>
                <a:gd name="T9" fmla="*/ T8 w 9165"/>
                <a:gd name="T10" fmla="+- 0 369 339"/>
                <a:gd name="T11" fmla="*/ 369 h 1564"/>
                <a:gd name="T12" fmla="+- 0 1374 1371"/>
                <a:gd name="T13" fmla="*/ T12 w 9165"/>
                <a:gd name="T14" fmla="+- 0 440 339"/>
                <a:gd name="T15" fmla="*/ 440 h 1564"/>
                <a:gd name="T16" fmla="+- 0 1371 1371"/>
                <a:gd name="T17" fmla="*/ T16 w 9165"/>
                <a:gd name="T18" fmla="+- 0 579 339"/>
                <a:gd name="T19" fmla="*/ 579 h 1564"/>
                <a:gd name="T20" fmla="+- 0 1371 1371"/>
                <a:gd name="T21" fmla="*/ T20 w 9165"/>
                <a:gd name="T22" fmla="+- 0 1663 339"/>
                <a:gd name="T23" fmla="*/ 1663 h 1564"/>
                <a:gd name="T24" fmla="+- 0 1374 1371"/>
                <a:gd name="T25" fmla="*/ T24 w 9165"/>
                <a:gd name="T26" fmla="+- 0 1802 339"/>
                <a:gd name="T27" fmla="*/ 1802 h 1564"/>
                <a:gd name="T28" fmla="+- 0 1401 1371"/>
                <a:gd name="T29" fmla="*/ T28 w 9165"/>
                <a:gd name="T30" fmla="+- 0 1873 339"/>
                <a:gd name="T31" fmla="*/ 1873 h 1564"/>
                <a:gd name="T32" fmla="+- 0 1472 1371"/>
                <a:gd name="T33" fmla="*/ T32 w 9165"/>
                <a:gd name="T34" fmla="+- 0 1899 339"/>
                <a:gd name="T35" fmla="*/ 1899 h 1564"/>
                <a:gd name="T36" fmla="+- 0 1611 1371"/>
                <a:gd name="T37" fmla="*/ T36 w 9165"/>
                <a:gd name="T38" fmla="+- 0 1903 339"/>
                <a:gd name="T39" fmla="*/ 1903 h 1564"/>
                <a:gd name="T40" fmla="+- 0 10295 1371"/>
                <a:gd name="T41" fmla="*/ T40 w 9165"/>
                <a:gd name="T42" fmla="+- 0 1903 339"/>
                <a:gd name="T43" fmla="*/ 1903 h 1564"/>
                <a:gd name="T44" fmla="+- 0 10434 1371"/>
                <a:gd name="T45" fmla="*/ T44 w 9165"/>
                <a:gd name="T46" fmla="+- 0 1899 339"/>
                <a:gd name="T47" fmla="*/ 1899 h 1564"/>
                <a:gd name="T48" fmla="+- 0 10505 1371"/>
                <a:gd name="T49" fmla="*/ T48 w 9165"/>
                <a:gd name="T50" fmla="+- 0 1873 339"/>
                <a:gd name="T51" fmla="*/ 1873 h 1564"/>
                <a:gd name="T52" fmla="+- 0 10531 1371"/>
                <a:gd name="T53" fmla="*/ T52 w 9165"/>
                <a:gd name="T54" fmla="+- 0 1802 339"/>
                <a:gd name="T55" fmla="*/ 1802 h 1564"/>
                <a:gd name="T56" fmla="+- 0 10535 1371"/>
                <a:gd name="T57" fmla="*/ T56 w 9165"/>
                <a:gd name="T58" fmla="+- 0 1663 339"/>
                <a:gd name="T59" fmla="*/ 1663 h 1564"/>
                <a:gd name="T60" fmla="+- 0 10535 1371"/>
                <a:gd name="T61" fmla="*/ T60 w 9165"/>
                <a:gd name="T62" fmla="+- 0 579 339"/>
                <a:gd name="T63" fmla="*/ 579 h 1564"/>
                <a:gd name="T64" fmla="+- 0 10531 1371"/>
                <a:gd name="T65" fmla="*/ T64 w 9165"/>
                <a:gd name="T66" fmla="+- 0 440 339"/>
                <a:gd name="T67" fmla="*/ 440 h 1564"/>
                <a:gd name="T68" fmla="+- 0 10505 1371"/>
                <a:gd name="T69" fmla="*/ T68 w 9165"/>
                <a:gd name="T70" fmla="+- 0 369 339"/>
                <a:gd name="T71" fmla="*/ 369 h 1564"/>
                <a:gd name="T72" fmla="+- 0 10434 1371"/>
                <a:gd name="T73" fmla="*/ T72 w 9165"/>
                <a:gd name="T74" fmla="+- 0 343 339"/>
                <a:gd name="T75" fmla="*/ 343 h 1564"/>
                <a:gd name="T76" fmla="+- 0 10295 1371"/>
                <a:gd name="T77" fmla="*/ T76 w 9165"/>
                <a:gd name="T78" fmla="+- 0 339 339"/>
                <a:gd name="T79" fmla="*/ 339 h 1564"/>
                <a:gd name="T80" fmla="+- 0 1611 1371"/>
                <a:gd name="T81" fmla="*/ T80 w 9165"/>
                <a:gd name="T82" fmla="+- 0 339 339"/>
                <a:gd name="T83" fmla="*/ 339 h 15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9165" h="1564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1324"/>
                  </a:lnTo>
                  <a:lnTo>
                    <a:pt x="3" y="1463"/>
                  </a:lnTo>
                  <a:lnTo>
                    <a:pt x="30" y="1534"/>
                  </a:lnTo>
                  <a:lnTo>
                    <a:pt x="101" y="1560"/>
                  </a:lnTo>
                  <a:lnTo>
                    <a:pt x="240" y="1564"/>
                  </a:lnTo>
                  <a:lnTo>
                    <a:pt x="8924" y="1564"/>
                  </a:lnTo>
                  <a:lnTo>
                    <a:pt x="9063" y="1560"/>
                  </a:lnTo>
                  <a:lnTo>
                    <a:pt x="9134" y="1534"/>
                  </a:lnTo>
                  <a:lnTo>
                    <a:pt x="9160" y="1463"/>
                  </a:lnTo>
                  <a:lnTo>
                    <a:pt x="9164" y="1324"/>
                  </a:lnTo>
                  <a:lnTo>
                    <a:pt x="9164" y="240"/>
                  </a:lnTo>
                  <a:lnTo>
                    <a:pt x="9160" y="101"/>
                  </a:lnTo>
                  <a:lnTo>
                    <a:pt x="9134" y="30"/>
                  </a:lnTo>
                  <a:lnTo>
                    <a:pt x="9063" y="4"/>
                  </a:lnTo>
                  <a:lnTo>
                    <a:pt x="8924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w="12700">
              <a:solidFill>
                <a:srgbClr val="B51F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3200" b="1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672" y="-654"/>
              <a:ext cx="9004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657225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3200" b="1" i="0" u="sng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OBSERVAÇÃO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– Existem periféricos que são 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tanto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de 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entrada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quanto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de 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Arial" panose="020B0604020202020204" pitchFamily="34" charset="0"/>
                </a:rPr>
                <a:t>saída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. Exemplos: os drives de disquete, gravadora de CD/DVD, Pen drive, HD, monitores que possuem recurso de toque (</a:t>
              </a:r>
              <a:r>
                <a:rPr kumimoji="0" lang="pt-BR" altLang="pt-BR" sz="3200" b="1" i="0" u="none" strike="noStrike" cap="none" normalizeH="0" baseline="0" dirty="0" err="1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touch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 </a:t>
              </a:r>
              <a:r>
                <a:rPr kumimoji="0" lang="pt-BR" altLang="pt-BR" sz="3200" b="1" i="0" u="none" strike="noStrike" cap="none" normalizeH="0" baseline="0" dirty="0" err="1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screen</a:t>
              </a:r>
              <a:r>
                <a:rPr kumimoji="0" lang="pt-BR" altLang="pt-BR" sz="3200" b="1" i="0" u="none" strike="noStrike" cap="none" normalizeH="0" baseline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) e os equipamentos multifuncionais.</a:t>
              </a: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982256" y="1267741"/>
            <a:ext cx="173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DICA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88" y="694907"/>
            <a:ext cx="6646089" cy="459830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32666" y="694908"/>
            <a:ext cx="2612190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9900" algn="just">
              <a:lnSpc>
                <a:spcPts val="1000"/>
              </a:lnSpc>
              <a:spcBef>
                <a:spcPts val="1800"/>
              </a:spcBef>
              <a:spcAft>
                <a:spcPts val="0"/>
              </a:spcAft>
            </a:pPr>
            <a:r>
              <a:rPr lang="pt-PT" sz="3200" b="1" u="sng" dirty="0" smtClean="0">
                <a:solidFill>
                  <a:srgbClr val="000000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NOTEBOOK</a:t>
            </a:r>
            <a:endParaRPr lang="pt-BR" sz="3200" b="1" u="sng" dirty="0">
              <a:effectLst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8780" y="902099"/>
            <a:ext cx="11020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b="1" dirty="0" smtClean="0">
                <a:cs typeface="Arial" panose="020B0604020202020204" pitchFamily="34" charset="0"/>
              </a:rPr>
              <a:t>Mesmos </a:t>
            </a:r>
            <a:r>
              <a:rPr lang="pt-PT" sz="3200" b="1" dirty="0">
                <a:cs typeface="Arial" panose="020B0604020202020204" pitchFamily="34" charset="0"/>
              </a:rPr>
              <a:t>componentes de um modelo desktop, porém a </a:t>
            </a:r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integração</a:t>
            </a:r>
            <a:r>
              <a:rPr lang="pt-PT" sz="3200" b="1" dirty="0">
                <a:cs typeface="Arial" panose="020B0604020202020204" pitchFamily="34" charset="0"/>
              </a:rPr>
              <a:t> entre eles </a:t>
            </a:r>
            <a:r>
              <a:rPr lang="pt-PT" sz="3200" b="1" dirty="0" smtClean="0">
                <a:cs typeface="Arial" panose="020B0604020202020204" pitchFamily="34" charset="0"/>
              </a:rPr>
              <a:t>é </a:t>
            </a:r>
            <a:r>
              <a:rPr lang="pt-PT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maior</a:t>
            </a:r>
            <a:r>
              <a:rPr lang="pt-PT" sz="3200" b="1" dirty="0" smtClean="0"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PT" sz="3200" b="1" dirty="0">
                <a:cs typeface="Arial" panose="020B0604020202020204" pitchFamily="34" charset="0"/>
              </a:rPr>
              <a:t>Os componentes geralmente são </a:t>
            </a:r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integrados</a:t>
            </a:r>
            <a:r>
              <a:rPr lang="pt-PT" sz="3200" b="1" dirty="0">
                <a:cs typeface="Arial" panose="020B0604020202020204" pitchFamily="34" charset="0"/>
              </a:rPr>
              <a:t> na placa </a:t>
            </a:r>
            <a:r>
              <a:rPr lang="pt-PT" sz="3200" b="1" dirty="0" smtClean="0">
                <a:cs typeface="Arial" panose="020B0604020202020204" pitchFamily="34" charset="0"/>
              </a:rPr>
              <a:t>mãe </a:t>
            </a:r>
            <a:r>
              <a:rPr lang="pt-PT" sz="3200" b="1" dirty="0">
                <a:cs typeface="Arial" panose="020B0604020202020204" pitchFamily="34" charset="0"/>
              </a:rPr>
              <a:t>no formato </a:t>
            </a:r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on-board</a:t>
            </a:r>
            <a:r>
              <a:rPr lang="pt-PT" sz="3200" b="1" dirty="0">
                <a:cs typeface="Arial" panose="020B0604020202020204" pitchFamily="34" charset="0"/>
              </a:rPr>
              <a:t>. Podem </a:t>
            </a:r>
            <a:r>
              <a:rPr lang="pt-PT" sz="3200" b="1" dirty="0" smtClean="0">
                <a:cs typeface="Arial" panose="020B0604020202020204" pitchFamily="34" charset="0"/>
              </a:rPr>
              <a:t>possuir </a:t>
            </a:r>
            <a:r>
              <a:rPr lang="pt-PT" sz="3200" b="1" dirty="0">
                <a:cs typeface="Arial" panose="020B0604020202020204" pitchFamily="34" charset="0"/>
              </a:rPr>
              <a:t>bateria de longa duração, drive ótico, portas de conexão USB, HDMI, etc</a:t>
            </a:r>
            <a:r>
              <a:rPr lang="pt-PT" sz="3200" b="1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3200" b="1" dirty="0">
              <a:cs typeface="Arial" panose="020B0604020202020204" pitchFamily="34" charset="0"/>
            </a:endParaRPr>
          </a:p>
          <a:p>
            <a:pPr algn="just"/>
            <a:r>
              <a:rPr lang="pt-PT" sz="3200" b="1" i="1" dirty="0">
                <a:cs typeface="Arial" panose="020B0604020202020204" pitchFamily="34" charset="0"/>
              </a:rPr>
              <a:t>Cada fabricante tem a </a:t>
            </a:r>
            <a:r>
              <a:rPr lang="pt-PT" sz="3200" b="1" i="1" dirty="0">
                <a:solidFill>
                  <a:srgbClr val="FF0000"/>
                </a:solidFill>
                <a:cs typeface="Arial" panose="020B0604020202020204" pitchFamily="34" charset="0"/>
              </a:rPr>
              <a:t>sua linha </a:t>
            </a:r>
            <a:r>
              <a:rPr lang="pt-PT" sz="3200" b="1" i="1" dirty="0">
                <a:cs typeface="Arial" panose="020B0604020202020204" pitchFamily="34" charset="0"/>
              </a:rPr>
              <a:t>de notebooks, como a Dell tem o Inspiron, a Samsung tem o ATIV Book, a Lenovo tem a linha G4, a Apple tem o MacBook, e tantas outras opções</a:t>
            </a:r>
            <a:r>
              <a:rPr lang="pt-PT" sz="3200" b="1" i="1" dirty="0" smtClean="0">
                <a:cs typeface="Arial" panose="020B0604020202020204" pitchFamily="34" charset="0"/>
              </a:rPr>
              <a:t>.</a:t>
            </a:r>
            <a:endParaRPr lang="pt-BR" sz="3200" b="1" i="1" dirty="0"/>
          </a:p>
        </p:txBody>
      </p:sp>
      <p:sp>
        <p:nvSpPr>
          <p:cNvPr id="4" name="Retângulo 3"/>
          <p:cNvSpPr/>
          <p:nvPr/>
        </p:nvSpPr>
        <p:spPr>
          <a:xfrm>
            <a:off x="498570" y="612020"/>
            <a:ext cx="2612190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9900" algn="just">
              <a:lnSpc>
                <a:spcPts val="1000"/>
              </a:lnSpc>
              <a:spcBef>
                <a:spcPts val="1800"/>
              </a:spcBef>
              <a:spcAft>
                <a:spcPts val="0"/>
              </a:spcAft>
            </a:pPr>
            <a:r>
              <a:rPr lang="pt-PT" sz="3200" b="1" u="sng" dirty="0" smtClean="0">
                <a:solidFill>
                  <a:srgbClr val="000000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NOTEBOOK</a:t>
            </a:r>
            <a:endParaRPr lang="pt-BR" sz="3200" b="1" u="sng" dirty="0">
              <a:effectLst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7" y="1192721"/>
            <a:ext cx="8451707" cy="412625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26358" y="601971"/>
            <a:ext cx="1886863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9900" algn="just">
              <a:lnSpc>
                <a:spcPts val="1000"/>
              </a:lnSpc>
              <a:spcBef>
                <a:spcPts val="1800"/>
              </a:spcBef>
              <a:spcAft>
                <a:spcPts val="0"/>
              </a:spcAft>
            </a:pPr>
            <a:r>
              <a:rPr lang="pt-PT" sz="3200" b="1" u="sng" dirty="0" smtClean="0">
                <a:solidFill>
                  <a:srgbClr val="000000"/>
                </a:solidFill>
                <a:ea typeface="Segoe UI" panose="020B0502040204020203" pitchFamily="34" charset="0"/>
              </a:rPr>
              <a:t>TABLET</a:t>
            </a:r>
            <a:endParaRPr lang="pt-BR" sz="3200" b="1" u="sng" dirty="0">
              <a:effectLst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6313" y="1318633"/>
            <a:ext cx="115952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Memória de acesso aleatório </a:t>
            </a:r>
            <a:r>
              <a:rPr lang="pt-BR" sz="3200" b="1" dirty="0"/>
              <a:t>– permite a leitura e a escrita de arquivos em curto prazo;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/>
              <a:t>Funciona enquanto o computador estiver ligado;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Memória volátil </a:t>
            </a:r>
            <a:r>
              <a:rPr lang="pt-BR" sz="3200" b="1" dirty="0"/>
              <a:t>- quando desligado o computador, o seu conteúdo será apagado;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rgbClr val="FF0000"/>
                </a:solidFill>
              </a:rPr>
              <a:t>Memória principal </a:t>
            </a:r>
            <a:r>
              <a:rPr lang="pt-BR" sz="3200" b="1" dirty="0"/>
              <a:t>os programas para serem executados, deverão ser carregados nela.</a:t>
            </a:r>
          </a:p>
        </p:txBody>
      </p:sp>
    </p:spTree>
    <p:extLst>
      <p:ext uri="{BB962C8B-B14F-4D97-AF65-F5344CB8AC3E}">
        <p14:creationId xmlns:p14="http://schemas.microsoft.com/office/powerpoint/2010/main" val="40065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4094" y="1139535"/>
            <a:ext cx="11277601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b="1" dirty="0" smtClean="0">
                <a:cs typeface="Arial" panose="020B0604020202020204" pitchFamily="34" charset="0"/>
              </a:rPr>
              <a:t>São computadores </a:t>
            </a:r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completos</a:t>
            </a:r>
            <a:r>
              <a:rPr lang="pt-PT" sz="3200" b="1" dirty="0">
                <a:cs typeface="Arial" panose="020B0604020202020204" pitchFamily="34" charset="0"/>
              </a:rPr>
              <a:t>, com </a:t>
            </a:r>
            <a:r>
              <a:rPr lang="pt-PT" sz="3200" b="1" dirty="0">
                <a:solidFill>
                  <a:srgbClr val="FF0000"/>
                </a:solidFill>
                <a:cs typeface="Arial" panose="020B0604020202020204" pitchFamily="34" charset="0"/>
              </a:rPr>
              <a:t>recursos específicos </a:t>
            </a:r>
            <a:r>
              <a:rPr lang="pt-PT" sz="3200" b="1" dirty="0">
                <a:cs typeface="Arial" panose="020B0604020202020204" pitchFamily="34" charset="0"/>
              </a:rPr>
              <a:t>(conexão 3G, expansão de memória com memory card), teclado virtual, </a:t>
            </a:r>
            <a:r>
              <a:rPr lang="pt-PT" sz="3200" b="1" dirty="0" smtClean="0">
                <a:cs typeface="Arial" panose="020B0604020202020204" pitchFamily="34" charset="0"/>
              </a:rPr>
              <a:t>camera </a:t>
            </a:r>
            <a:r>
              <a:rPr lang="pt-PT" sz="3200" b="1" dirty="0">
                <a:cs typeface="Arial" panose="020B0604020202020204" pitchFamily="34" charset="0"/>
              </a:rPr>
              <a:t>fotográfica, camera de vídeo conferência, sensor de luminosidade, etc.</a:t>
            </a:r>
            <a:endParaRPr lang="pt-BR" sz="3200" b="1" dirty="0">
              <a:cs typeface="Arial" panose="020B0604020202020204" pitchFamily="34" charset="0"/>
            </a:endParaRPr>
          </a:p>
          <a:p>
            <a:pPr algn="just"/>
            <a:endParaRPr lang="pt-PT" sz="1500" b="1" dirty="0" smtClean="0">
              <a:cs typeface="Arial" panose="020B0604020202020204" pitchFamily="34" charset="0"/>
            </a:endParaRPr>
          </a:p>
          <a:p>
            <a:pPr algn="just"/>
            <a:r>
              <a:rPr lang="pt-PT" sz="3200" b="1" i="1" dirty="0" smtClean="0">
                <a:cs typeface="Arial" panose="020B0604020202020204" pitchFamily="34" charset="0"/>
              </a:rPr>
              <a:t>A </a:t>
            </a:r>
            <a:r>
              <a:rPr lang="pt-PT" sz="3200" b="1" i="1" dirty="0">
                <a:cs typeface="Arial" panose="020B0604020202020204" pitchFamily="34" charset="0"/>
              </a:rPr>
              <a:t>Apple tem o seu próprio modelo iPad, a Samsung tem a linha Galaxy Tab e Galaxy Note, a Acer tem o Iconia, a Lenovo tem o Yoga Tablet, e os demais fabricantes também oferecem suas opções</a:t>
            </a:r>
            <a:r>
              <a:rPr lang="pt-PT" sz="3200" b="1" i="1" dirty="0" smtClean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3777" y="849456"/>
            <a:ext cx="1886863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9900" algn="just">
              <a:lnSpc>
                <a:spcPts val="1000"/>
              </a:lnSpc>
              <a:spcBef>
                <a:spcPts val="1800"/>
              </a:spcBef>
              <a:spcAft>
                <a:spcPts val="0"/>
              </a:spcAft>
            </a:pPr>
            <a:r>
              <a:rPr lang="pt-PT" sz="3200" b="1" u="sng" dirty="0" smtClean="0">
                <a:solidFill>
                  <a:srgbClr val="000000"/>
                </a:solidFill>
                <a:ea typeface="Segoe UI" panose="020B0502040204020203" pitchFamily="34" charset="0"/>
              </a:rPr>
              <a:t>TABLET</a:t>
            </a:r>
            <a:endParaRPr lang="pt-BR" sz="3200" b="1" u="sng" dirty="0">
              <a:effectLst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86" y="-1"/>
            <a:ext cx="7721440" cy="59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88" y="0"/>
            <a:ext cx="7935006" cy="16104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87" y="1331950"/>
            <a:ext cx="7913677" cy="461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3864" y="968995"/>
            <a:ext cx="11713336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595">
              <a:spcBef>
                <a:spcPts val="865"/>
              </a:spcBef>
              <a:spcAft>
                <a:spcPts val="0"/>
              </a:spcAft>
            </a:pPr>
            <a:r>
              <a:rPr lang="pt-BR" sz="3200" b="1" u="sng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DICA</a:t>
            </a:r>
            <a:r>
              <a:rPr lang="pt-BR" sz="3200" b="1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69595">
              <a:spcBef>
                <a:spcPts val="865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a memória RAM “acabe”, isto é, caso você </a:t>
            </a:r>
            <a:r>
              <a:rPr lang="pt-BR" sz="3200" b="1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tente carregar</a:t>
            </a:r>
            <a:r>
              <a:rPr lang="pt-BR" sz="3200" b="1" spc="-190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dados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ela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comporta,</a:t>
            </a:r>
            <a:r>
              <a:rPr lang="pt-BR" sz="3200" b="1" spc="-190" dirty="0" smtClean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processador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transfere</a:t>
            </a:r>
            <a:r>
              <a:rPr lang="pt-BR" sz="3200" b="1" spc="-1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conteúdo</a:t>
            </a:r>
            <a:r>
              <a:rPr lang="pt-BR" sz="3200" b="1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arquivo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disco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rígido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chamado</a:t>
            </a:r>
            <a:r>
              <a:rPr lang="pt-BR" sz="3200" b="1" spc="-9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arquivo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9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troca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, liberando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RAM.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conteúdo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arquivo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troca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colocado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18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volta</a:t>
            </a:r>
            <a:r>
              <a:rPr lang="pt-BR" sz="3200" b="1" spc="-18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na RAM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pt-BR" sz="3200" b="1" spc="-2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solicitado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algum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dado</a:t>
            </a:r>
            <a:r>
              <a:rPr lang="pt-BR" sz="3200" b="1" spc="-2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esteja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armazenado.</a:t>
            </a:r>
            <a:r>
              <a:rPr lang="pt-BR" sz="3200" b="1" spc="-2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pt-BR" sz="3200" b="1" spc="-2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recurso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pt-BR" sz="3200" b="1" spc="-220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conhecido</a:t>
            </a:r>
            <a:r>
              <a:rPr lang="pt-BR" sz="3200" b="1" spc="-215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pt-BR" sz="3200" b="1" spc="-11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pt-BR" sz="3200" b="1" spc="-22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682579" y="968995"/>
            <a:ext cx="11204621" cy="4147289"/>
          </a:xfrm>
          <a:custGeom>
            <a:avLst/>
            <a:gdLst>
              <a:gd name="T0" fmla="+- 0 2007 1767"/>
              <a:gd name="T1" fmla="*/ T0 w 9193"/>
              <a:gd name="T2" fmla="+- 0 221 221"/>
              <a:gd name="T3" fmla="*/ 221 h 1691"/>
              <a:gd name="T4" fmla="+- 0 1869 1767"/>
              <a:gd name="T5" fmla="*/ T4 w 9193"/>
              <a:gd name="T6" fmla="+- 0 225 221"/>
              <a:gd name="T7" fmla="*/ 225 h 1691"/>
              <a:gd name="T8" fmla="+- 0 1797 1767"/>
              <a:gd name="T9" fmla="*/ T8 w 9193"/>
              <a:gd name="T10" fmla="+- 0 251 221"/>
              <a:gd name="T11" fmla="*/ 251 h 1691"/>
              <a:gd name="T12" fmla="+- 0 1771 1767"/>
              <a:gd name="T13" fmla="*/ T12 w 9193"/>
              <a:gd name="T14" fmla="+- 0 322 221"/>
              <a:gd name="T15" fmla="*/ 322 h 1691"/>
              <a:gd name="T16" fmla="+- 0 1767 1767"/>
              <a:gd name="T17" fmla="*/ T16 w 9193"/>
              <a:gd name="T18" fmla="+- 0 461 221"/>
              <a:gd name="T19" fmla="*/ 461 h 1691"/>
              <a:gd name="T20" fmla="+- 0 1767 1767"/>
              <a:gd name="T21" fmla="*/ T20 w 9193"/>
              <a:gd name="T22" fmla="+- 0 1672 221"/>
              <a:gd name="T23" fmla="*/ 1672 h 1691"/>
              <a:gd name="T24" fmla="+- 0 1771 1767"/>
              <a:gd name="T25" fmla="*/ T24 w 9193"/>
              <a:gd name="T26" fmla="+- 0 1810 221"/>
              <a:gd name="T27" fmla="*/ 1810 h 1691"/>
              <a:gd name="T28" fmla="+- 0 1797 1767"/>
              <a:gd name="T29" fmla="*/ T28 w 9193"/>
              <a:gd name="T30" fmla="+- 0 1882 221"/>
              <a:gd name="T31" fmla="*/ 1882 h 1691"/>
              <a:gd name="T32" fmla="+- 0 1869 1767"/>
              <a:gd name="T33" fmla="*/ T32 w 9193"/>
              <a:gd name="T34" fmla="+- 0 1908 221"/>
              <a:gd name="T35" fmla="*/ 1908 h 1691"/>
              <a:gd name="T36" fmla="+- 0 2007 1767"/>
              <a:gd name="T37" fmla="*/ T36 w 9193"/>
              <a:gd name="T38" fmla="+- 0 1912 221"/>
              <a:gd name="T39" fmla="*/ 1912 h 1691"/>
              <a:gd name="T40" fmla="+- 0 10720 1767"/>
              <a:gd name="T41" fmla="*/ T40 w 9193"/>
              <a:gd name="T42" fmla="+- 0 1912 221"/>
              <a:gd name="T43" fmla="*/ 1912 h 1691"/>
              <a:gd name="T44" fmla="+- 0 10859 1767"/>
              <a:gd name="T45" fmla="*/ T44 w 9193"/>
              <a:gd name="T46" fmla="+- 0 1908 221"/>
              <a:gd name="T47" fmla="*/ 1908 h 1691"/>
              <a:gd name="T48" fmla="+- 0 10930 1767"/>
              <a:gd name="T49" fmla="*/ T48 w 9193"/>
              <a:gd name="T50" fmla="+- 0 1882 221"/>
              <a:gd name="T51" fmla="*/ 1882 h 1691"/>
              <a:gd name="T52" fmla="+- 0 10956 1767"/>
              <a:gd name="T53" fmla="*/ T52 w 9193"/>
              <a:gd name="T54" fmla="+- 0 1810 221"/>
              <a:gd name="T55" fmla="*/ 1810 h 1691"/>
              <a:gd name="T56" fmla="+- 0 10960 1767"/>
              <a:gd name="T57" fmla="*/ T56 w 9193"/>
              <a:gd name="T58" fmla="+- 0 1672 221"/>
              <a:gd name="T59" fmla="*/ 1672 h 1691"/>
              <a:gd name="T60" fmla="+- 0 10960 1767"/>
              <a:gd name="T61" fmla="*/ T60 w 9193"/>
              <a:gd name="T62" fmla="+- 0 461 221"/>
              <a:gd name="T63" fmla="*/ 461 h 1691"/>
              <a:gd name="T64" fmla="+- 0 10956 1767"/>
              <a:gd name="T65" fmla="*/ T64 w 9193"/>
              <a:gd name="T66" fmla="+- 0 322 221"/>
              <a:gd name="T67" fmla="*/ 322 h 1691"/>
              <a:gd name="T68" fmla="+- 0 10930 1767"/>
              <a:gd name="T69" fmla="*/ T68 w 9193"/>
              <a:gd name="T70" fmla="+- 0 251 221"/>
              <a:gd name="T71" fmla="*/ 251 h 1691"/>
              <a:gd name="T72" fmla="+- 0 10859 1767"/>
              <a:gd name="T73" fmla="*/ T72 w 9193"/>
              <a:gd name="T74" fmla="+- 0 225 221"/>
              <a:gd name="T75" fmla="*/ 225 h 1691"/>
              <a:gd name="T76" fmla="+- 0 10720 1767"/>
              <a:gd name="T77" fmla="*/ T76 w 9193"/>
              <a:gd name="T78" fmla="+- 0 221 221"/>
              <a:gd name="T79" fmla="*/ 221 h 1691"/>
              <a:gd name="T80" fmla="+- 0 2007 1767"/>
              <a:gd name="T81" fmla="*/ T80 w 9193"/>
              <a:gd name="T82" fmla="+- 0 221 221"/>
              <a:gd name="T83" fmla="*/ 221 h 16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9193" h="1691">
                <a:moveTo>
                  <a:pt x="240" y="0"/>
                </a:moveTo>
                <a:lnTo>
                  <a:pt x="102" y="4"/>
                </a:lnTo>
                <a:lnTo>
                  <a:pt x="30" y="30"/>
                </a:lnTo>
                <a:lnTo>
                  <a:pt x="4" y="101"/>
                </a:lnTo>
                <a:lnTo>
                  <a:pt x="0" y="240"/>
                </a:lnTo>
                <a:lnTo>
                  <a:pt x="0" y="1451"/>
                </a:lnTo>
                <a:lnTo>
                  <a:pt x="4" y="1589"/>
                </a:lnTo>
                <a:lnTo>
                  <a:pt x="30" y="1661"/>
                </a:lnTo>
                <a:lnTo>
                  <a:pt x="102" y="1687"/>
                </a:lnTo>
                <a:lnTo>
                  <a:pt x="240" y="1691"/>
                </a:lnTo>
                <a:lnTo>
                  <a:pt x="8953" y="1691"/>
                </a:lnTo>
                <a:lnTo>
                  <a:pt x="9092" y="1687"/>
                </a:lnTo>
                <a:lnTo>
                  <a:pt x="9163" y="1661"/>
                </a:lnTo>
                <a:lnTo>
                  <a:pt x="9189" y="1589"/>
                </a:lnTo>
                <a:lnTo>
                  <a:pt x="9193" y="1451"/>
                </a:lnTo>
                <a:lnTo>
                  <a:pt x="9193" y="240"/>
                </a:lnTo>
                <a:lnTo>
                  <a:pt x="9189" y="101"/>
                </a:lnTo>
                <a:lnTo>
                  <a:pt x="9163" y="30"/>
                </a:lnTo>
                <a:lnTo>
                  <a:pt x="9092" y="4"/>
                </a:lnTo>
                <a:lnTo>
                  <a:pt x="8953" y="0"/>
                </a:lnTo>
                <a:lnTo>
                  <a:pt x="240" y="0"/>
                </a:lnTo>
                <a:close/>
              </a:path>
            </a:pathLst>
          </a:custGeom>
          <a:noFill/>
          <a:ln w="12700">
            <a:solidFill>
              <a:srgbClr val="B51F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0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>
            <a:spLocks/>
          </p:cNvSpPr>
          <p:nvPr/>
        </p:nvSpPr>
        <p:spPr bwMode="auto">
          <a:xfrm>
            <a:off x="875762" y="2030056"/>
            <a:ext cx="10238705" cy="2104062"/>
          </a:xfrm>
          <a:custGeom>
            <a:avLst/>
            <a:gdLst>
              <a:gd name="T0" fmla="+- 0 2007 1767"/>
              <a:gd name="T1" fmla="*/ T0 w 9193"/>
              <a:gd name="T2" fmla="+- 0 221 221"/>
              <a:gd name="T3" fmla="*/ 221 h 1691"/>
              <a:gd name="T4" fmla="+- 0 1869 1767"/>
              <a:gd name="T5" fmla="*/ T4 w 9193"/>
              <a:gd name="T6" fmla="+- 0 225 221"/>
              <a:gd name="T7" fmla="*/ 225 h 1691"/>
              <a:gd name="T8" fmla="+- 0 1797 1767"/>
              <a:gd name="T9" fmla="*/ T8 w 9193"/>
              <a:gd name="T10" fmla="+- 0 251 221"/>
              <a:gd name="T11" fmla="*/ 251 h 1691"/>
              <a:gd name="T12" fmla="+- 0 1771 1767"/>
              <a:gd name="T13" fmla="*/ T12 w 9193"/>
              <a:gd name="T14" fmla="+- 0 322 221"/>
              <a:gd name="T15" fmla="*/ 322 h 1691"/>
              <a:gd name="T16" fmla="+- 0 1767 1767"/>
              <a:gd name="T17" fmla="*/ T16 w 9193"/>
              <a:gd name="T18" fmla="+- 0 461 221"/>
              <a:gd name="T19" fmla="*/ 461 h 1691"/>
              <a:gd name="T20" fmla="+- 0 1767 1767"/>
              <a:gd name="T21" fmla="*/ T20 w 9193"/>
              <a:gd name="T22" fmla="+- 0 1672 221"/>
              <a:gd name="T23" fmla="*/ 1672 h 1691"/>
              <a:gd name="T24" fmla="+- 0 1771 1767"/>
              <a:gd name="T25" fmla="*/ T24 w 9193"/>
              <a:gd name="T26" fmla="+- 0 1810 221"/>
              <a:gd name="T27" fmla="*/ 1810 h 1691"/>
              <a:gd name="T28" fmla="+- 0 1797 1767"/>
              <a:gd name="T29" fmla="*/ T28 w 9193"/>
              <a:gd name="T30" fmla="+- 0 1882 221"/>
              <a:gd name="T31" fmla="*/ 1882 h 1691"/>
              <a:gd name="T32" fmla="+- 0 1869 1767"/>
              <a:gd name="T33" fmla="*/ T32 w 9193"/>
              <a:gd name="T34" fmla="+- 0 1908 221"/>
              <a:gd name="T35" fmla="*/ 1908 h 1691"/>
              <a:gd name="T36" fmla="+- 0 2007 1767"/>
              <a:gd name="T37" fmla="*/ T36 w 9193"/>
              <a:gd name="T38" fmla="+- 0 1912 221"/>
              <a:gd name="T39" fmla="*/ 1912 h 1691"/>
              <a:gd name="T40" fmla="+- 0 10720 1767"/>
              <a:gd name="T41" fmla="*/ T40 w 9193"/>
              <a:gd name="T42" fmla="+- 0 1912 221"/>
              <a:gd name="T43" fmla="*/ 1912 h 1691"/>
              <a:gd name="T44" fmla="+- 0 10859 1767"/>
              <a:gd name="T45" fmla="*/ T44 w 9193"/>
              <a:gd name="T46" fmla="+- 0 1908 221"/>
              <a:gd name="T47" fmla="*/ 1908 h 1691"/>
              <a:gd name="T48" fmla="+- 0 10930 1767"/>
              <a:gd name="T49" fmla="*/ T48 w 9193"/>
              <a:gd name="T50" fmla="+- 0 1882 221"/>
              <a:gd name="T51" fmla="*/ 1882 h 1691"/>
              <a:gd name="T52" fmla="+- 0 10956 1767"/>
              <a:gd name="T53" fmla="*/ T52 w 9193"/>
              <a:gd name="T54" fmla="+- 0 1810 221"/>
              <a:gd name="T55" fmla="*/ 1810 h 1691"/>
              <a:gd name="T56" fmla="+- 0 10960 1767"/>
              <a:gd name="T57" fmla="*/ T56 w 9193"/>
              <a:gd name="T58" fmla="+- 0 1672 221"/>
              <a:gd name="T59" fmla="*/ 1672 h 1691"/>
              <a:gd name="T60" fmla="+- 0 10960 1767"/>
              <a:gd name="T61" fmla="*/ T60 w 9193"/>
              <a:gd name="T62" fmla="+- 0 461 221"/>
              <a:gd name="T63" fmla="*/ 461 h 1691"/>
              <a:gd name="T64" fmla="+- 0 10956 1767"/>
              <a:gd name="T65" fmla="*/ T64 w 9193"/>
              <a:gd name="T66" fmla="+- 0 322 221"/>
              <a:gd name="T67" fmla="*/ 322 h 1691"/>
              <a:gd name="T68" fmla="+- 0 10930 1767"/>
              <a:gd name="T69" fmla="*/ T68 w 9193"/>
              <a:gd name="T70" fmla="+- 0 251 221"/>
              <a:gd name="T71" fmla="*/ 251 h 1691"/>
              <a:gd name="T72" fmla="+- 0 10859 1767"/>
              <a:gd name="T73" fmla="*/ T72 w 9193"/>
              <a:gd name="T74" fmla="+- 0 225 221"/>
              <a:gd name="T75" fmla="*/ 225 h 1691"/>
              <a:gd name="T76" fmla="+- 0 10720 1767"/>
              <a:gd name="T77" fmla="*/ T76 w 9193"/>
              <a:gd name="T78" fmla="+- 0 221 221"/>
              <a:gd name="T79" fmla="*/ 221 h 1691"/>
              <a:gd name="T80" fmla="+- 0 2007 1767"/>
              <a:gd name="T81" fmla="*/ T80 w 9193"/>
              <a:gd name="T82" fmla="+- 0 221 221"/>
              <a:gd name="T83" fmla="*/ 221 h 16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9193" h="1691">
                <a:moveTo>
                  <a:pt x="240" y="0"/>
                </a:moveTo>
                <a:lnTo>
                  <a:pt x="102" y="4"/>
                </a:lnTo>
                <a:lnTo>
                  <a:pt x="30" y="30"/>
                </a:lnTo>
                <a:lnTo>
                  <a:pt x="4" y="101"/>
                </a:lnTo>
                <a:lnTo>
                  <a:pt x="0" y="240"/>
                </a:lnTo>
                <a:lnTo>
                  <a:pt x="0" y="1451"/>
                </a:lnTo>
                <a:lnTo>
                  <a:pt x="4" y="1589"/>
                </a:lnTo>
                <a:lnTo>
                  <a:pt x="30" y="1661"/>
                </a:lnTo>
                <a:lnTo>
                  <a:pt x="102" y="1687"/>
                </a:lnTo>
                <a:lnTo>
                  <a:pt x="240" y="1691"/>
                </a:lnTo>
                <a:lnTo>
                  <a:pt x="8953" y="1691"/>
                </a:lnTo>
                <a:lnTo>
                  <a:pt x="9092" y="1687"/>
                </a:lnTo>
                <a:lnTo>
                  <a:pt x="9163" y="1661"/>
                </a:lnTo>
                <a:lnTo>
                  <a:pt x="9189" y="1589"/>
                </a:lnTo>
                <a:lnTo>
                  <a:pt x="9193" y="1451"/>
                </a:lnTo>
                <a:lnTo>
                  <a:pt x="9193" y="240"/>
                </a:lnTo>
                <a:lnTo>
                  <a:pt x="9189" y="101"/>
                </a:lnTo>
                <a:lnTo>
                  <a:pt x="9163" y="30"/>
                </a:lnTo>
                <a:lnTo>
                  <a:pt x="9092" y="4"/>
                </a:lnTo>
                <a:lnTo>
                  <a:pt x="8953" y="0"/>
                </a:lnTo>
                <a:lnTo>
                  <a:pt x="240" y="0"/>
                </a:lnTo>
                <a:close/>
              </a:path>
            </a:pathLst>
          </a:custGeom>
          <a:noFill/>
          <a:ln w="12700">
            <a:solidFill>
              <a:srgbClr val="B51F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98654" y="1576334"/>
            <a:ext cx="10488038" cy="183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8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pt-BR" alt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657225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sng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MEMÓRIA VIRTUAL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: é um espaço reservado pelo sistema operacional no disco rígido, que serve como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memória auxiliar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à memória RAM, quando esta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necessitar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de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mais espaço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de armazenamento.</a:t>
            </a:r>
            <a:endParaRPr kumimoji="0" lang="pt-BR" altLang="pt-B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38897" y="251014"/>
            <a:ext cx="402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 smtClean="0">
                <a:cs typeface="Arial" panose="020B0604020202020204" pitchFamily="34" charset="0"/>
              </a:rPr>
              <a:t>TIPOS DE MEMÓRIA</a:t>
            </a:r>
            <a:endParaRPr lang="pt-BR" sz="3200" b="1" u="sng" dirty="0"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38897" y="2923795"/>
            <a:ext cx="107967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MEMÓRIA CACHE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Memória tipo RAM estática  </a:t>
            </a:r>
            <a:r>
              <a:rPr lang="pt-BR" sz="3200" b="1" dirty="0"/>
              <a:t>-  </a:t>
            </a:r>
            <a:r>
              <a:rPr lang="pt-BR" sz="3200" b="1" dirty="0">
                <a:solidFill>
                  <a:srgbClr val="FF0000"/>
                </a:solidFill>
              </a:rPr>
              <a:t>Acelera</a:t>
            </a:r>
            <a:r>
              <a:rPr lang="pt-BR" sz="3200" b="1" dirty="0"/>
              <a:t> o desempenho de processamento, pois está localizada no processador. Ela possibilita que o processador trabalhe com toda a </a:t>
            </a:r>
            <a:r>
              <a:rPr lang="pt-BR" sz="3200" b="1" dirty="0">
                <a:solidFill>
                  <a:srgbClr val="FF0000"/>
                </a:solidFill>
              </a:rPr>
              <a:t>capacidade</a:t>
            </a:r>
            <a:r>
              <a:rPr lang="pt-BR" sz="3200" b="1" dirty="0"/>
              <a:t> e tenha o mínimo de tempo ocioso possível.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38897" y="835789"/>
            <a:ext cx="10964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SDR/</a:t>
            </a:r>
            <a:r>
              <a:rPr lang="pt-BR" sz="3200" b="1" u="sng" dirty="0" err="1"/>
              <a:t>SDRam</a:t>
            </a:r>
            <a:r>
              <a:rPr lang="pt-BR" sz="3200" b="1" u="sng" dirty="0"/>
              <a:t> - Taxa de Dados Única </a:t>
            </a:r>
            <a:r>
              <a:rPr lang="pt-BR" sz="3200" b="1" dirty="0"/>
              <a:t>– Realiza apenas </a:t>
            </a:r>
            <a:r>
              <a:rPr lang="pt-BR" sz="3200" b="1" dirty="0">
                <a:solidFill>
                  <a:srgbClr val="FF0000"/>
                </a:solidFill>
              </a:rPr>
              <a:t>uma</a:t>
            </a:r>
            <a:r>
              <a:rPr lang="pt-BR" sz="3200" b="1" dirty="0"/>
              <a:t> leitura por ciclo.</a:t>
            </a:r>
          </a:p>
          <a:p>
            <a:pPr algn="just"/>
            <a:r>
              <a:rPr lang="pt-BR" sz="3200" b="1" u="sng" dirty="0"/>
              <a:t>DDR - Duplo Fluxo de Dados (atuais) </a:t>
            </a:r>
            <a:r>
              <a:rPr lang="pt-BR" sz="3200" b="1" dirty="0"/>
              <a:t>– Realizam </a:t>
            </a:r>
            <a:r>
              <a:rPr lang="pt-BR" sz="3200" b="1" dirty="0">
                <a:solidFill>
                  <a:srgbClr val="FF0000"/>
                </a:solidFill>
              </a:rPr>
              <a:t>duas</a:t>
            </a:r>
            <a:r>
              <a:rPr lang="pt-BR" sz="3200" b="1" dirty="0"/>
              <a:t> leituras por ciclo.</a:t>
            </a:r>
          </a:p>
        </p:txBody>
      </p:sp>
    </p:spTree>
    <p:extLst>
      <p:ext uri="{BB962C8B-B14F-4D97-AF65-F5344CB8AC3E}">
        <p14:creationId xmlns:p14="http://schemas.microsoft.com/office/powerpoint/2010/main" val="7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1621" y="404028"/>
            <a:ext cx="110157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Memória ROM (</a:t>
            </a:r>
            <a:r>
              <a:rPr lang="pt-BR" sz="3200" b="1" u="sng" dirty="0" err="1">
                <a:cs typeface="Arial" panose="020B0604020202020204" pitchFamily="34" charset="0"/>
              </a:rPr>
              <a:t>Read</a:t>
            </a:r>
            <a:r>
              <a:rPr lang="pt-BR" sz="3200" b="1" u="sng" dirty="0">
                <a:cs typeface="Arial" panose="020B0604020202020204" pitchFamily="34" charset="0"/>
              </a:rPr>
              <a:t> </a:t>
            </a:r>
            <a:r>
              <a:rPr lang="pt-BR" sz="3200" b="1" u="sng" dirty="0" err="1">
                <a:cs typeface="Arial" panose="020B0604020202020204" pitchFamily="34" charset="0"/>
              </a:rPr>
              <a:t>Only</a:t>
            </a:r>
            <a:r>
              <a:rPr lang="pt-BR" sz="3200" b="1" u="sng" dirty="0">
                <a:cs typeface="Arial" panose="020B0604020202020204" pitchFamily="34" charset="0"/>
              </a:rPr>
              <a:t> </a:t>
            </a:r>
            <a:r>
              <a:rPr lang="pt-BR" sz="3200" b="1" u="sng" dirty="0" err="1">
                <a:cs typeface="Arial" panose="020B0604020202020204" pitchFamily="34" charset="0"/>
              </a:rPr>
              <a:t>Memory</a:t>
            </a:r>
            <a:r>
              <a:rPr lang="pt-BR" sz="3200" b="1" u="sng" dirty="0">
                <a:cs typeface="Arial" panose="020B0604020202020204" pitchFamily="34" charset="0"/>
              </a:rPr>
              <a:t> ou 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Memória Somente Leitura</a:t>
            </a:r>
            <a:r>
              <a:rPr lang="pt-BR" sz="3200" b="1" u="sng" dirty="0">
                <a:cs typeface="Arial" panose="020B0604020202020204" pitchFamily="34" charset="0"/>
              </a:rPr>
              <a:t>)</a:t>
            </a:r>
            <a:r>
              <a:rPr lang="pt-BR" sz="3200" b="1" dirty="0">
                <a:cs typeface="Arial" panose="020B0604020202020204" pitchFamily="34" charset="0"/>
              </a:rPr>
              <a:t> - utilizada para leitura, pois nelas estão gravadas as características do computador. O software que vem gravado pelo fabricante se chama FIRMWARE. </a:t>
            </a:r>
            <a:endParaRPr lang="pt-BR" sz="3200" b="1" dirty="0" smtClean="0">
              <a:cs typeface="Arial" panose="020B0604020202020204" pitchFamily="34" charset="0"/>
            </a:endParaRPr>
          </a:p>
          <a:p>
            <a:pPr algn="just"/>
            <a:endParaRPr lang="pt-BR" sz="32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Dentro desta memória há basicamente:</a:t>
            </a:r>
          </a:p>
          <a:p>
            <a:pPr algn="just"/>
            <a:endParaRPr lang="pt-BR" sz="10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BIOS – (Basic Input Output System ou 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Sistema Básico de Entrada e Saída</a:t>
            </a:r>
            <a:r>
              <a:rPr lang="pt-BR" sz="3200" b="1" u="sng" dirty="0">
                <a:cs typeface="Arial" panose="020B0604020202020204" pitchFamily="34" charset="0"/>
              </a:rPr>
              <a:t>)</a:t>
            </a:r>
            <a:r>
              <a:rPr lang="pt-BR" sz="3200" b="1" dirty="0">
                <a:cs typeface="Arial" panose="020B0604020202020204" pitchFamily="34" charset="0"/>
              </a:rPr>
              <a:t>: “ensina” o processador a trabalhar com os periféricos mais básicos do sistema, tais como os circuitos de apoio, a unidade de disquete e o vídeo em modo texto.</a:t>
            </a:r>
          </a:p>
        </p:txBody>
      </p:sp>
    </p:spTree>
    <p:extLst>
      <p:ext uri="{BB962C8B-B14F-4D97-AF65-F5344CB8AC3E}">
        <p14:creationId xmlns:p14="http://schemas.microsoft.com/office/powerpoint/2010/main" val="17351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0107" y="581163"/>
            <a:ext cx="1095133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POST – (Power-</a:t>
            </a:r>
            <a:r>
              <a:rPr lang="pt-BR" sz="3200" b="1" u="sng" dirty="0" err="1">
                <a:cs typeface="Arial" panose="020B0604020202020204" pitchFamily="34" charset="0"/>
              </a:rPr>
              <a:t>On</a:t>
            </a:r>
            <a:r>
              <a:rPr lang="pt-BR" sz="3200" b="1" u="sng" dirty="0">
                <a:cs typeface="Arial" panose="020B0604020202020204" pitchFamily="34" charset="0"/>
              </a:rPr>
              <a:t> Self-Test ou </a:t>
            </a:r>
            <a:r>
              <a:rPr lang="pt-BR" sz="3200" b="1" u="sng" dirty="0" err="1">
                <a:solidFill>
                  <a:srgbClr val="FF0000"/>
                </a:solidFill>
                <a:cs typeface="Arial" panose="020B0604020202020204" pitchFamily="34" charset="0"/>
              </a:rPr>
              <a:t>Autoteste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 ao Ligar</a:t>
            </a:r>
            <a:r>
              <a:rPr lang="pt-BR" sz="3200" b="1" u="sng" dirty="0">
                <a:cs typeface="Arial" panose="020B0604020202020204" pitchFamily="34" charset="0"/>
              </a:rPr>
              <a:t>)</a:t>
            </a:r>
            <a:r>
              <a:rPr lang="pt-BR" sz="3200" b="1" dirty="0">
                <a:cs typeface="Arial" panose="020B0604020202020204" pitchFamily="34" charset="0"/>
              </a:rPr>
              <a:t>: um 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autoteste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3200" b="1" dirty="0">
                <a:cs typeface="Arial" panose="020B0604020202020204" pitchFamily="34" charset="0"/>
              </a:rPr>
              <a:t>sempre que ligamos o micro. Por exemplo, ao ligarmos o micro verificamos que é feito um teste de memória, vídeo, teclado e posteriormente o carregamento do sistema operacional.</a:t>
            </a:r>
          </a:p>
          <a:p>
            <a:endParaRPr lang="pt-BR" sz="1500" b="1" dirty="0">
              <a:cs typeface="Arial" panose="020B0604020202020204" pitchFamily="34" charset="0"/>
            </a:endParaRPr>
          </a:p>
          <a:p>
            <a:r>
              <a:rPr lang="pt-BR" sz="3200" b="1" u="sng" dirty="0">
                <a:cs typeface="Arial" panose="020B0604020202020204" pitchFamily="34" charset="0"/>
              </a:rPr>
              <a:t>SETUP – (</a:t>
            </a:r>
            <a:r>
              <a:rPr lang="pt-BR" sz="3200" b="1" u="sng" dirty="0">
                <a:solidFill>
                  <a:srgbClr val="FF0000"/>
                </a:solidFill>
                <a:cs typeface="Arial" panose="020B0604020202020204" pitchFamily="34" charset="0"/>
              </a:rPr>
              <a:t>Configuração</a:t>
            </a:r>
            <a:r>
              <a:rPr lang="pt-BR" sz="3200" b="1" u="sng" dirty="0">
                <a:cs typeface="Arial" panose="020B0604020202020204" pitchFamily="34" charset="0"/>
              </a:rPr>
              <a:t>)</a:t>
            </a:r>
            <a:r>
              <a:rPr lang="pt-BR" sz="3200" b="1" dirty="0">
                <a:cs typeface="Arial" panose="020B0604020202020204" pitchFamily="34" charset="0"/>
              </a:rPr>
              <a:t>: programa de configuração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hardware</a:t>
            </a:r>
            <a:r>
              <a:rPr lang="pt-BR" sz="3200" b="1" dirty="0">
                <a:cs typeface="Arial" panose="020B0604020202020204" pitchFamily="34" charset="0"/>
              </a:rPr>
              <a:t> do microcomputador, normalmente chama-se este programa apertando um conjunto de teclas durante o processamento do POST.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1692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26017" y="382227"/>
            <a:ext cx="11165983" cy="401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 marR="430530" algn="just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</a:pPr>
            <a:r>
              <a:rPr lang="pt-BR" sz="3200" b="1" u="sng" dirty="0">
                <a:ea typeface="Arial" panose="020B0604020202020204" pitchFamily="34" charset="0"/>
                <a:cs typeface="Arial" panose="020B0604020202020204" pitchFamily="34" charset="0"/>
              </a:rPr>
              <a:t>CMOS (</a:t>
            </a:r>
            <a:r>
              <a:rPr lang="pt-BR" sz="3200" b="1" u="sng" dirty="0">
                <a:solidFill>
                  <a:srgbClr val="FF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Semicondutor óxido metálico complementar</a:t>
            </a:r>
            <a:r>
              <a:rPr lang="pt-BR" sz="3200" b="1" u="sng" dirty="0"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17500" marR="430530" algn="just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</a:pPr>
            <a:endParaRPr lang="pt-BR" sz="10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03250" marR="430530" indent="-285750" algn="just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Memória 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volátil; </a:t>
            </a:r>
            <a:endParaRPr lang="pt-BR" sz="32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03250" marR="430530" indent="-285750" algn="just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Armazena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configurações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SETUP</a:t>
            </a:r>
            <a:r>
              <a:rPr lang="pt-BR" sz="3200" b="1" spc="-160" dirty="0"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03250" marR="430530" indent="-285750" algn="just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Mantém atualizados</a:t>
            </a:r>
            <a:r>
              <a:rPr lang="pt-BR" sz="3200" b="1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spc="-1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relógio</a:t>
            </a:r>
            <a:r>
              <a:rPr lang="pt-BR" sz="3200" b="1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spc="-1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spc="-1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calendário</a:t>
            </a:r>
            <a:r>
              <a:rPr lang="pt-BR" sz="3200" b="1" spc="-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pt-BR" sz="3200" b="1" spc="-1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sistema;</a:t>
            </a:r>
            <a:endParaRPr lang="pt-BR" sz="3200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03250" marR="430530" indent="-285750" algn="just"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bateria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perde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energia,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CMOS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perde</a:t>
            </a:r>
            <a:r>
              <a:rPr lang="pt-BR" sz="3200" b="1" spc="-2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suas</a:t>
            </a:r>
            <a:r>
              <a:rPr lang="pt-BR" sz="3200" b="1" spc="-19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informações, voltando</a:t>
            </a:r>
            <a:r>
              <a:rPr lang="pt-BR" sz="3200" b="1" spc="-2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200" b="1" spc="-2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pt-BR" sz="3200" b="1" spc="-2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configuração</a:t>
            </a:r>
            <a:r>
              <a:rPr lang="pt-BR" sz="3200" b="1" spc="-2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pt-BR" sz="3200" b="1" spc="-225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smtClean="0">
                <a:ea typeface="Arial" panose="020B0604020202020204" pitchFamily="34" charset="0"/>
                <a:cs typeface="Arial" panose="020B0604020202020204" pitchFamily="34" charset="0"/>
              </a:rPr>
              <a:t>fábrica.</a:t>
            </a:r>
            <a:endParaRPr lang="pt-BR" sz="32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889" y="4040680"/>
            <a:ext cx="3069534" cy="23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estre IPM" id="{F47FC496-116B-45C0-8B75-A1EE3124CAB7}" vid="{FEB82E1B-2376-4A8F-BFB7-B71B2B7F7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IPM</Template>
  <TotalTime>252</TotalTime>
  <Words>1718</Words>
  <Application>Microsoft Office PowerPoint</Application>
  <PresentationFormat>Widescreen</PresentationFormat>
  <Paragraphs>130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Segoe UI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baketoncio@gmail.com</cp:lastModifiedBy>
  <cp:revision>31</cp:revision>
  <dcterms:created xsi:type="dcterms:W3CDTF">2020-07-08T19:31:21Z</dcterms:created>
  <dcterms:modified xsi:type="dcterms:W3CDTF">2021-03-25T12:58:10Z</dcterms:modified>
</cp:coreProperties>
</file>