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0" r:id="rId3"/>
    <p:sldId id="291" r:id="rId4"/>
    <p:sldId id="292" r:id="rId5"/>
    <p:sldId id="293" r:id="rId6"/>
    <p:sldId id="294" r:id="rId7"/>
    <p:sldId id="295" r:id="rId8"/>
    <p:sldId id="296" r:id="rId9"/>
    <p:sldId id="297" r:id="rId10"/>
    <p:sldId id="298" r:id="rId11"/>
    <p:sldId id="299" r:id="rId12"/>
    <p:sldId id="300" r:id="rId13"/>
    <p:sldId id="315" r:id="rId14"/>
    <p:sldId id="301" r:id="rId15"/>
    <p:sldId id="302" r:id="rId16"/>
    <p:sldId id="303" r:id="rId17"/>
    <p:sldId id="304" r:id="rId18"/>
    <p:sldId id="305" r:id="rId19"/>
    <p:sldId id="306" r:id="rId20"/>
    <p:sldId id="307" r:id="rId21"/>
    <p:sldId id="308" r:id="rId22"/>
    <p:sldId id="309" r:id="rId23"/>
    <p:sldId id="310" r:id="rId24"/>
    <p:sldId id="311" r:id="rId25"/>
    <p:sldId id="312" r:id="rId26"/>
    <p:sldId id="313" r:id="rId27"/>
    <p:sldId id="314" r:id="rId28"/>
    <p:sldId id="258" r:id="rId2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DB247B-4170-44D1-A493-6F9413EF4B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A006EC8-75A3-42B7-AC6F-224C07C846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17FD698-4948-43C8-8212-338DBE198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354A6-9FE3-436F-AB1D-2E0910A6FA2E}" type="datetimeFigureOut">
              <a:rPr lang="pt-BR" smtClean="0"/>
              <a:t>26/11/2023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F1D2F81-BCFC-45B1-B279-49DB8D67F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C384D6D-8FB1-4543-9559-419DA1374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F6119-2AFE-448E-BC22-E2B708FA87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6268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98D37F-B5E2-4038-872F-C0FDE8190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FD64FFF-1D0C-4294-85A0-908B19EB2D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75C0EBC-DF1A-420E-B8D2-E26CA3A79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354A6-9FE3-436F-AB1D-2E0910A6FA2E}" type="datetimeFigureOut">
              <a:rPr lang="pt-BR" smtClean="0"/>
              <a:t>26/11/2023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0D8A35F-5497-4BFD-BC0E-988F46C41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5391C41-A65F-4BAC-8804-1A0AB3DDE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F6119-2AFE-448E-BC22-E2B708FA87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3344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DD5D33E-72DA-4349-9314-1D2C11AF0C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8F114B8-F5A2-4D39-B5DA-13612F610E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804DB78-22A0-4055-9A62-E6AB96352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354A6-9FE3-436F-AB1D-2E0910A6FA2E}" type="datetimeFigureOut">
              <a:rPr lang="pt-BR" smtClean="0"/>
              <a:t>26/11/2023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6B72C19-F66C-4B59-AA1E-8FAEE27C9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2A5008B-C0C6-41DA-8135-F6F357B58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F6119-2AFE-448E-BC22-E2B708FA87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6544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14AC5C-8C37-44CC-9911-0F3BAF1EE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ACF83EB-9344-42C1-AA86-2943571B1B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51A4944-12C8-4927-A9B4-17B423707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354A6-9FE3-436F-AB1D-2E0910A6FA2E}" type="datetimeFigureOut">
              <a:rPr lang="pt-BR" smtClean="0"/>
              <a:t>26/11/2023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29CDD9F-E9F4-41D1-81A6-545100F96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32237B3-CFE2-4B1A-AE88-FD1E74CFB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F6119-2AFE-448E-BC22-E2B708FA87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8123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059D89-56CC-4C61-8A1C-DB5A8EBAC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25592FE-821A-46AD-9A14-58E9BAD217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CAC9BC9-126F-4E3C-8476-96951FFFD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354A6-9FE3-436F-AB1D-2E0910A6FA2E}" type="datetimeFigureOut">
              <a:rPr lang="pt-BR" smtClean="0"/>
              <a:t>26/11/2023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3E1D507-ADF1-454D-9B7A-1F572262C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89F0F6D-A781-46D6-A1F5-DFA80CCDE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F6119-2AFE-448E-BC22-E2B708FA87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892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243797-B563-44E0-A770-5D24D2B07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9125DF5-CBE1-4A4A-B277-5173E9ED3F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7A5802D-9CBF-43FF-AAC7-94D3D7F9BC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E250CD5-02E5-469D-B43E-0D8EA7832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354A6-9FE3-436F-AB1D-2E0910A6FA2E}" type="datetimeFigureOut">
              <a:rPr lang="pt-BR" smtClean="0"/>
              <a:t>26/11/2023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C1F418A-A597-49AF-9082-8F337EF06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6D051E0-EA80-4AD4-9A0B-668D37D4C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F6119-2AFE-448E-BC22-E2B708FA87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4583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41D5C3-A25C-454A-BD92-867835935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724A862-BFEB-4FCB-AD8B-4FF752F9D6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1823905-F114-4C92-901C-B29F47ECAB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81B5FC65-6FBC-4A89-8E17-93C123FA75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EB58CED4-A3AB-45EE-AC22-59F3FDD553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81A38EA9-AA15-4125-BCAD-56D3CBF7E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354A6-9FE3-436F-AB1D-2E0910A6FA2E}" type="datetimeFigureOut">
              <a:rPr lang="pt-BR" smtClean="0"/>
              <a:t>26/11/2023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C2DAA9C1-4A18-4645-9DEE-6B3BBC746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FCF34FEA-C4C4-4674-8489-C55F43A63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F6119-2AFE-448E-BC22-E2B708FA87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6873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7C0E64-15A7-4581-9F68-90A755CE1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C9E3295F-BE2F-44AC-B393-248AF7B57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354A6-9FE3-436F-AB1D-2E0910A6FA2E}" type="datetimeFigureOut">
              <a:rPr lang="pt-BR" smtClean="0"/>
              <a:t>26/11/2023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58A2DB0B-D8A8-4DE9-907A-7F173BB88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CB377858-ACC4-4350-9936-4524531BE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F6119-2AFE-448E-BC22-E2B708FA87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9516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5788AB8D-7243-4276-80A9-67D96C61D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354A6-9FE3-436F-AB1D-2E0910A6FA2E}" type="datetimeFigureOut">
              <a:rPr lang="pt-BR" smtClean="0"/>
              <a:t>26/11/2023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87F6F215-FAE0-4962-991F-29DCDAEE0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081A39E-1BCF-45BC-87F4-A4CEB1DD7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F6119-2AFE-448E-BC22-E2B708FA87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2240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C76F55-BDBA-43F4-A357-0DF14C063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2F43407-410E-4E4F-8EEF-236B65621F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26E7977-3AEC-4D45-9AF1-45BF2571BB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D42D269-7772-42BB-A878-4552DB27B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354A6-9FE3-436F-AB1D-2E0910A6FA2E}" type="datetimeFigureOut">
              <a:rPr lang="pt-BR" smtClean="0"/>
              <a:t>26/11/2023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D79847E-0CCC-467A-B2DC-4654AA314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72579D6-B7B8-4A73-AAFC-E82BB59B0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F6119-2AFE-448E-BC22-E2B708FA87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6304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52DB69-4DC0-4198-8191-B0A414372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50AE536A-B86F-4DED-BC50-4785F7E7F7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A051273-3B91-48ED-8481-0614A87C70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685C4F4-6921-4AAA-93F0-E69631631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354A6-9FE3-436F-AB1D-2E0910A6FA2E}" type="datetimeFigureOut">
              <a:rPr lang="pt-BR" smtClean="0"/>
              <a:t>26/11/2023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9923F0C-E771-4BDB-A440-E242DA5FE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0DB9EC2-403B-40E6-8835-27542F4A7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F6119-2AFE-448E-BC22-E2B708FA87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1104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0089F46F-A075-4E10-8D08-018A2962C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E8EA3F0-EFF2-4E97-A973-765B8E1334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D18E563-02E4-40FA-AAC4-D88675E9D7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6354A6-9FE3-436F-AB1D-2E0910A6FA2E}" type="datetimeFigureOut">
              <a:rPr lang="pt-BR" smtClean="0"/>
              <a:t>26/11/2023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A81A5EA-892A-4A18-8DE9-F402A19119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26E1C0B-4AC2-4FBE-8186-101D6C36DB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F6119-2AFE-448E-BC22-E2B708FA87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7327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A85456AD-281B-401A-B9A4-43E14BC132D6}"/>
              </a:ext>
            </a:extLst>
          </p:cNvPr>
          <p:cNvSpPr txBox="1"/>
          <p:nvPr/>
        </p:nvSpPr>
        <p:spPr>
          <a:xfrm>
            <a:off x="6328817" y="2062601"/>
            <a:ext cx="5605669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0" dirty="0">
                <a:solidFill>
                  <a:schemeClr val="bg1"/>
                </a:solidFill>
              </a:rPr>
              <a:t>Hardware e</a:t>
            </a:r>
          </a:p>
          <a:p>
            <a:r>
              <a:rPr lang="pt-BR" sz="8000" dirty="0">
                <a:solidFill>
                  <a:schemeClr val="bg1"/>
                </a:solidFill>
              </a:rPr>
              <a:t>Software</a:t>
            </a:r>
          </a:p>
          <a:p>
            <a:pPr algn="r"/>
            <a:r>
              <a:rPr lang="pt-BR" sz="4400" dirty="0">
                <a:solidFill>
                  <a:schemeClr val="bg1"/>
                </a:solidFill>
              </a:rPr>
              <a:t>(Parte 1)</a:t>
            </a:r>
          </a:p>
        </p:txBody>
      </p:sp>
      <p:pic>
        <p:nvPicPr>
          <p:cNvPr id="1026" name="Picture 2" descr="Hardware png images | PNGWing">
            <a:extLst>
              <a:ext uri="{FF2B5EF4-FFF2-40B4-BE49-F238E27FC236}">
                <a16:creationId xmlns:a16="http://schemas.microsoft.com/office/drawing/2014/main" id="{8CD4A0BF-4101-E071-8A9A-717C7626D9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333" l="9851" r="8985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315" y="4465983"/>
            <a:ext cx="5342171" cy="2392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96627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017431" y="436721"/>
            <a:ext cx="91182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u="sng" dirty="0"/>
              <a:t>TIPOS DE SOFTWARES QUANTO À FINALIDADE</a:t>
            </a:r>
          </a:p>
        </p:txBody>
      </p:sp>
      <p:sp>
        <p:nvSpPr>
          <p:cNvPr id="4" name="Retângulo 3"/>
          <p:cNvSpPr/>
          <p:nvPr/>
        </p:nvSpPr>
        <p:spPr>
          <a:xfrm>
            <a:off x="1017431" y="1021496"/>
            <a:ext cx="10844011" cy="4755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200" b="1" u="sng" dirty="0"/>
              <a:t>SOFTWARE BÁSICO</a:t>
            </a:r>
            <a:r>
              <a:rPr lang="pt-BR" sz="3200" b="1" dirty="0"/>
              <a:t>: responsável pelo </a:t>
            </a:r>
            <a:r>
              <a:rPr lang="pt-BR" sz="3200" b="1" dirty="0">
                <a:solidFill>
                  <a:srgbClr val="FF0000"/>
                </a:solidFill>
              </a:rPr>
              <a:t>gerenciamento dos recursos </a:t>
            </a:r>
            <a:r>
              <a:rPr lang="pt-BR" sz="3200" b="1" dirty="0"/>
              <a:t>do computador e pela </a:t>
            </a:r>
            <a:r>
              <a:rPr lang="pt-BR" sz="3200" b="1" dirty="0">
                <a:solidFill>
                  <a:srgbClr val="FF0000"/>
                </a:solidFill>
              </a:rPr>
              <a:t>conversão</a:t>
            </a:r>
            <a:r>
              <a:rPr lang="pt-BR" sz="3200" b="1" dirty="0"/>
              <a:t> da linguagem do homem para a da máquina e vice-versa. Exemplo: sistema operacional e drivers.</a:t>
            </a:r>
          </a:p>
          <a:p>
            <a:pPr algn="just"/>
            <a:endParaRPr lang="pt-BR" sz="1500" b="1" dirty="0"/>
          </a:p>
          <a:p>
            <a:pPr algn="just"/>
            <a:r>
              <a:rPr lang="pt-BR" sz="3200" b="1" u="sng" dirty="0"/>
              <a:t>SOFTWARE APLICATIVO</a:t>
            </a:r>
            <a:r>
              <a:rPr lang="pt-BR" sz="3200" b="1" dirty="0"/>
              <a:t>: são sistemas que visam a </a:t>
            </a:r>
            <a:r>
              <a:rPr lang="pt-BR" sz="3200" b="1" dirty="0">
                <a:solidFill>
                  <a:srgbClr val="FF0000"/>
                </a:solidFill>
              </a:rPr>
              <a:t>atender</a:t>
            </a:r>
            <a:r>
              <a:rPr lang="pt-BR" sz="3200" b="1" dirty="0"/>
              <a:t> a uma determinada área de </a:t>
            </a:r>
            <a:r>
              <a:rPr lang="pt-BR" sz="3200" b="1" dirty="0">
                <a:solidFill>
                  <a:srgbClr val="FF0000"/>
                </a:solidFill>
              </a:rPr>
              <a:t>atuação</a:t>
            </a:r>
            <a:r>
              <a:rPr lang="pt-BR" sz="3200" b="1" dirty="0"/>
              <a:t>, são focados no </a:t>
            </a:r>
            <a:r>
              <a:rPr lang="pt-BR" sz="3200" b="1" dirty="0">
                <a:solidFill>
                  <a:srgbClr val="FF0000"/>
                </a:solidFill>
              </a:rPr>
              <a:t>usuário</a:t>
            </a:r>
            <a:r>
              <a:rPr lang="pt-BR" sz="3200" b="1" dirty="0"/>
              <a:t>, servem para atender uma demanda específica. Exemplo: editores de texto, planilhas de cálculo e gerenciadores de bancos de dados.</a:t>
            </a:r>
          </a:p>
        </p:txBody>
      </p:sp>
    </p:spTree>
    <p:extLst>
      <p:ext uri="{BB962C8B-B14F-4D97-AF65-F5344CB8AC3E}">
        <p14:creationId xmlns:p14="http://schemas.microsoft.com/office/powerpoint/2010/main" val="2477772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394951" y="1624559"/>
            <a:ext cx="1154376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200" b="1" u="sng" dirty="0"/>
              <a:t>SOFTWARE UTILITÁRIO</a:t>
            </a:r>
            <a:r>
              <a:rPr lang="pt-BR" sz="3200" b="1" dirty="0"/>
              <a:t>: são programas voltados a atender </a:t>
            </a:r>
            <a:r>
              <a:rPr lang="pt-BR" sz="3200" b="1" dirty="0">
                <a:solidFill>
                  <a:srgbClr val="FF0000"/>
                </a:solidFill>
              </a:rPr>
              <a:t>necessidades</a:t>
            </a:r>
            <a:r>
              <a:rPr lang="pt-BR" sz="3200" b="1" dirty="0"/>
              <a:t> do computador/ sistema operacionais, em geral estão ligados a </a:t>
            </a:r>
            <a:r>
              <a:rPr lang="pt-BR" sz="3200" b="1" dirty="0">
                <a:solidFill>
                  <a:srgbClr val="FF0000"/>
                </a:solidFill>
              </a:rPr>
              <a:t>manutenção</a:t>
            </a:r>
            <a:r>
              <a:rPr lang="pt-BR" sz="3200" b="1" dirty="0"/>
              <a:t>. Exemplo: desfragmentador de disco, formatador de disco, limpeza de disco, verificação de erros, compactadores e antivírus.</a:t>
            </a:r>
          </a:p>
        </p:txBody>
      </p:sp>
    </p:spTree>
    <p:extLst>
      <p:ext uri="{BB962C8B-B14F-4D97-AF65-F5344CB8AC3E}">
        <p14:creationId xmlns:p14="http://schemas.microsoft.com/office/powerpoint/2010/main" val="28614841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15912" y="455016"/>
            <a:ext cx="101099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2495">
              <a:spcAft>
                <a:spcPts val="0"/>
              </a:spcAft>
            </a:pPr>
            <a:r>
              <a:rPr lang="pt-BR" sz="3200" b="1" u="sng" dirty="0">
                <a:ea typeface="Trebuchet MS" panose="020B0603020202020204" pitchFamily="34" charset="0"/>
                <a:cs typeface="Arial" panose="020B0604020202020204" pitchFamily="34" charset="0"/>
              </a:rPr>
              <a:t>CONCEITOS BÁSICOS DE INFORMÁTICA – HARDWARE</a:t>
            </a:r>
            <a:endParaRPr lang="pt-BR" sz="3200" b="1" u="sng" dirty="0">
              <a:effectLst/>
              <a:ea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15912" y="1162615"/>
            <a:ext cx="63492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2495">
              <a:spcAft>
                <a:spcPts val="0"/>
              </a:spcAft>
            </a:pPr>
            <a:r>
              <a:rPr lang="pt-BR" sz="3200" b="1" u="sng" dirty="0">
                <a:ea typeface="Trebuchet MS" panose="020B0603020202020204" pitchFamily="34" charset="0"/>
                <a:cs typeface="Arial" panose="020B0604020202020204" pitchFamily="34" charset="0"/>
              </a:rPr>
              <a:t>PLACA-MÃE (MOTHERBOARD)</a:t>
            </a:r>
            <a:endParaRPr lang="pt-BR" sz="3200" b="1" u="sng" dirty="0">
              <a:effectLst/>
              <a:ea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056909" y="1870214"/>
            <a:ext cx="1084316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200" b="1" dirty="0">
                <a:cs typeface="Arial" panose="020B0604020202020204" pitchFamily="34" charset="0"/>
              </a:rPr>
              <a:t>A placa mãe é a </a:t>
            </a:r>
            <a:r>
              <a:rPr lang="pt-BR" sz="3200" b="1" dirty="0">
                <a:solidFill>
                  <a:srgbClr val="FF0000"/>
                </a:solidFill>
                <a:cs typeface="Arial" panose="020B0604020202020204" pitchFamily="34" charset="0"/>
              </a:rPr>
              <a:t>“espinha dorsal” </a:t>
            </a:r>
            <a:r>
              <a:rPr lang="pt-BR" sz="3200" b="1" dirty="0">
                <a:cs typeface="Arial" panose="020B0604020202020204" pitchFamily="34" charset="0"/>
              </a:rPr>
              <a:t>do computador. É a </a:t>
            </a:r>
            <a:r>
              <a:rPr lang="pt-BR" sz="3200" b="1" dirty="0">
                <a:solidFill>
                  <a:srgbClr val="FF0000"/>
                </a:solidFill>
                <a:cs typeface="Arial" panose="020B0604020202020204" pitchFamily="34" charset="0"/>
              </a:rPr>
              <a:t>base</a:t>
            </a:r>
            <a:r>
              <a:rPr lang="pt-BR" sz="3200" b="1" dirty="0">
                <a:cs typeface="Arial" panose="020B0604020202020204" pitchFamily="34" charset="0"/>
              </a:rPr>
              <a:t> na qual são conectados o </a:t>
            </a:r>
            <a:r>
              <a:rPr lang="pt-BR" sz="3200" b="1" dirty="0">
                <a:solidFill>
                  <a:srgbClr val="FF0000"/>
                </a:solidFill>
                <a:cs typeface="Arial" panose="020B0604020202020204" pitchFamily="34" charset="0"/>
              </a:rPr>
              <a:t>microprocessador</a:t>
            </a:r>
            <a:r>
              <a:rPr lang="pt-BR" sz="3200" b="1" dirty="0">
                <a:cs typeface="Arial" panose="020B0604020202020204" pitchFamily="34" charset="0"/>
              </a:rPr>
              <a:t>, a </a:t>
            </a:r>
            <a:r>
              <a:rPr lang="pt-BR" sz="3200" b="1" dirty="0">
                <a:solidFill>
                  <a:srgbClr val="FF0000"/>
                </a:solidFill>
                <a:cs typeface="Arial" panose="020B0604020202020204" pitchFamily="34" charset="0"/>
              </a:rPr>
              <a:t>memória</a:t>
            </a:r>
            <a:r>
              <a:rPr lang="pt-BR" sz="3200" b="1" dirty="0">
                <a:cs typeface="Arial" panose="020B0604020202020204" pitchFamily="34" charset="0"/>
              </a:rPr>
              <a:t>, </a:t>
            </a:r>
            <a:r>
              <a:rPr lang="pt-BR" sz="3200" b="1" dirty="0">
                <a:solidFill>
                  <a:srgbClr val="FF0000"/>
                </a:solidFill>
                <a:cs typeface="Arial" panose="020B0604020202020204" pitchFamily="34" charset="0"/>
              </a:rPr>
              <a:t>periféricos</a:t>
            </a:r>
            <a:r>
              <a:rPr lang="pt-BR" sz="3200" b="1" dirty="0">
                <a:cs typeface="Arial" panose="020B0604020202020204" pitchFamily="34" charset="0"/>
              </a:rPr>
              <a:t> de </a:t>
            </a:r>
            <a:r>
              <a:rPr lang="pt-BR" sz="3200" b="1" dirty="0">
                <a:solidFill>
                  <a:srgbClr val="FF0000"/>
                </a:solidFill>
                <a:cs typeface="Arial" panose="020B0604020202020204" pitchFamily="34" charset="0"/>
              </a:rPr>
              <a:t>entrada</a:t>
            </a:r>
            <a:r>
              <a:rPr lang="pt-BR" sz="3200" b="1" dirty="0">
                <a:cs typeface="Arial" panose="020B0604020202020204" pitchFamily="34" charset="0"/>
              </a:rPr>
              <a:t> e </a:t>
            </a:r>
            <a:r>
              <a:rPr lang="pt-BR" sz="3200" b="1" dirty="0">
                <a:solidFill>
                  <a:srgbClr val="FF0000"/>
                </a:solidFill>
                <a:cs typeface="Arial" panose="020B0604020202020204" pitchFamily="34" charset="0"/>
              </a:rPr>
              <a:t>saída</a:t>
            </a:r>
            <a:r>
              <a:rPr lang="pt-BR" sz="3200" b="1" dirty="0">
                <a:cs typeface="Arial" panose="020B0604020202020204" pitchFamily="34" charset="0"/>
              </a:rPr>
              <a:t>, </a:t>
            </a:r>
            <a:r>
              <a:rPr lang="pt-BR" sz="3200" b="1" dirty="0">
                <a:solidFill>
                  <a:srgbClr val="FF0000"/>
                </a:solidFill>
                <a:cs typeface="Arial" panose="020B0604020202020204" pitchFamily="34" charset="0"/>
              </a:rPr>
              <a:t>fonte de alimentação </a:t>
            </a:r>
            <a:r>
              <a:rPr lang="pt-BR" sz="3200" b="1" dirty="0">
                <a:cs typeface="Arial" panose="020B0604020202020204" pitchFamily="34" charset="0"/>
              </a:rPr>
              <a:t>e qualquer placa que se conecta ao computador, como: som, vídeo ou rede. Toda placa- mãe já vem com o </a:t>
            </a:r>
            <a:r>
              <a:rPr lang="pt-BR" sz="3200" b="1" dirty="0">
                <a:solidFill>
                  <a:srgbClr val="FF0000"/>
                </a:solidFill>
                <a:cs typeface="Arial" panose="020B0604020202020204" pitchFamily="34" charset="0"/>
              </a:rPr>
              <a:t>chipset integrado</a:t>
            </a:r>
            <a:r>
              <a:rPr lang="pt-BR" sz="3200" b="1" dirty="0">
                <a:cs typeface="Arial" panose="020B0604020202020204" pitchFamily="34" charset="0"/>
              </a:rPr>
              <a:t>, pode ou não ter outros recursos já incorporados nela.</a:t>
            </a:r>
          </a:p>
          <a:p>
            <a:pPr algn="just"/>
            <a:endParaRPr lang="pt-BR" sz="3200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5695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356818" y="1011605"/>
            <a:ext cx="11719272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200" b="1" u="sng" dirty="0">
                <a:cs typeface="Arial" panose="020B0604020202020204" pitchFamily="34" charset="0"/>
              </a:rPr>
              <a:t>ON-BOARD</a:t>
            </a:r>
            <a:r>
              <a:rPr lang="pt-BR" sz="3200" b="1" dirty="0">
                <a:cs typeface="Arial" panose="020B0604020202020204" pitchFamily="34" charset="0"/>
              </a:rPr>
              <a:t> → já vem </a:t>
            </a:r>
            <a:r>
              <a:rPr lang="pt-BR" sz="3200" b="1" dirty="0">
                <a:solidFill>
                  <a:srgbClr val="FF0000"/>
                </a:solidFill>
                <a:cs typeface="Arial" panose="020B0604020202020204" pitchFamily="34" charset="0"/>
              </a:rPr>
              <a:t>integrado</a:t>
            </a:r>
            <a:r>
              <a:rPr lang="pt-BR" sz="3200" b="1" dirty="0">
                <a:cs typeface="Arial" panose="020B0604020202020204" pitchFamily="34" charset="0"/>
              </a:rPr>
              <a:t> aos circuitos da própria </a:t>
            </a:r>
            <a:r>
              <a:rPr lang="pt-BR" sz="3200" b="1" dirty="0" err="1">
                <a:cs typeface="Arial" panose="020B0604020202020204" pitchFamily="34" charset="0"/>
              </a:rPr>
              <a:t>placa-mãe</a:t>
            </a:r>
            <a:r>
              <a:rPr lang="pt-BR" sz="3200" b="1" dirty="0">
                <a:cs typeface="Arial" panose="020B0604020202020204" pitchFamily="34" charset="0"/>
              </a:rPr>
              <a:t> como, por exemplo, som, vídeo, ou rede.</a:t>
            </a:r>
          </a:p>
          <a:p>
            <a:pPr algn="just"/>
            <a:endParaRPr lang="pt-BR" sz="1500" b="1" dirty="0">
              <a:cs typeface="Arial" panose="020B0604020202020204" pitchFamily="34" charset="0"/>
            </a:endParaRPr>
          </a:p>
          <a:p>
            <a:pPr algn="just"/>
            <a:r>
              <a:rPr lang="pt-BR" sz="3200" b="1" u="sng" dirty="0">
                <a:cs typeface="Arial" panose="020B0604020202020204" pitchFamily="34" charset="0"/>
              </a:rPr>
              <a:t>OFF-BOARD</a:t>
            </a:r>
            <a:r>
              <a:rPr lang="pt-BR" sz="3200" b="1" dirty="0">
                <a:cs typeface="Arial" panose="020B0604020202020204" pitchFamily="34" charset="0"/>
              </a:rPr>
              <a:t> → </a:t>
            </a:r>
            <a:r>
              <a:rPr lang="pt-BR" sz="3200" b="1" dirty="0">
                <a:solidFill>
                  <a:srgbClr val="FF0000"/>
                </a:solidFill>
                <a:cs typeface="Arial" panose="020B0604020202020204" pitchFamily="34" charset="0"/>
              </a:rPr>
              <a:t>não vem integrado </a:t>
            </a:r>
            <a:r>
              <a:rPr lang="pt-BR" sz="3200" b="1" dirty="0">
                <a:cs typeface="Arial" panose="020B0604020202020204" pitchFamily="34" charset="0"/>
              </a:rPr>
              <a:t>aos circuitos da </a:t>
            </a:r>
            <a:r>
              <a:rPr lang="pt-BR" sz="3200" b="1" dirty="0" err="1">
                <a:cs typeface="Arial" panose="020B0604020202020204" pitchFamily="34" charset="0"/>
              </a:rPr>
              <a:t>placa-mãe</a:t>
            </a:r>
            <a:r>
              <a:rPr lang="pt-BR" sz="3200" b="1" dirty="0">
                <a:cs typeface="Arial" panose="020B0604020202020204" pitchFamily="34" charset="0"/>
              </a:rPr>
              <a:t>, sendo necessário conectá-lo pelo seu meio de encaixe próprio (slot). </a:t>
            </a:r>
          </a:p>
          <a:p>
            <a:pPr algn="just"/>
            <a:r>
              <a:rPr lang="pt-BR" sz="3200" b="1" dirty="0">
                <a:cs typeface="Arial" panose="020B0604020202020204" pitchFamily="34" charset="0"/>
              </a:rPr>
              <a:t>Exemplo: placa de som, vídeo, rede ou Fax-modem.</a:t>
            </a:r>
          </a:p>
        </p:txBody>
      </p:sp>
      <p:pic>
        <p:nvPicPr>
          <p:cNvPr id="5" name="image15.jpe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93803" y="3760743"/>
            <a:ext cx="2850471" cy="2511268"/>
          </a:xfrm>
          <a:prstGeom prst="rect">
            <a:avLst/>
          </a:prstGeom>
        </p:spPr>
      </p:pic>
      <p:pic>
        <p:nvPicPr>
          <p:cNvPr id="6" name="image16.jpe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260184" y="4206206"/>
            <a:ext cx="2669427" cy="1656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421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343436" y="1647145"/>
            <a:ext cx="1156952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200" b="1" u="sng" dirty="0"/>
              <a:t>CHIPSET</a:t>
            </a:r>
          </a:p>
          <a:p>
            <a:pPr algn="just"/>
            <a:r>
              <a:rPr lang="pt-BR" sz="3200" b="1" dirty="0"/>
              <a:t>O chipset é um dos </a:t>
            </a:r>
            <a:r>
              <a:rPr lang="pt-BR" sz="3200" b="1" dirty="0">
                <a:solidFill>
                  <a:srgbClr val="FF0000"/>
                </a:solidFill>
              </a:rPr>
              <a:t>principais</a:t>
            </a:r>
            <a:r>
              <a:rPr lang="pt-BR" sz="3200" b="1" dirty="0"/>
              <a:t> componentes </a:t>
            </a:r>
            <a:r>
              <a:rPr lang="pt-BR" sz="3200" b="1" dirty="0">
                <a:solidFill>
                  <a:srgbClr val="FF0000"/>
                </a:solidFill>
              </a:rPr>
              <a:t>lógicos</a:t>
            </a:r>
            <a:r>
              <a:rPr lang="pt-BR" sz="3200" b="1" dirty="0"/>
              <a:t> de uma </a:t>
            </a:r>
            <a:r>
              <a:rPr lang="pt-BR" sz="3200" b="1" dirty="0" err="1"/>
              <a:t>placa-mãe</a:t>
            </a:r>
            <a:r>
              <a:rPr lang="pt-BR" sz="3200" b="1" dirty="0"/>
              <a:t>, dividindo-se entre </a:t>
            </a:r>
            <a:r>
              <a:rPr lang="pt-BR" sz="3200" b="1" dirty="0">
                <a:solidFill>
                  <a:srgbClr val="FF0000"/>
                </a:solidFill>
              </a:rPr>
              <a:t>"ponte norte" </a:t>
            </a:r>
            <a:r>
              <a:rPr lang="pt-BR" sz="3200" b="1" dirty="0"/>
              <a:t>(</a:t>
            </a:r>
            <a:r>
              <a:rPr lang="pt-BR" sz="3200" b="1" dirty="0" err="1"/>
              <a:t>northbridge</a:t>
            </a:r>
            <a:r>
              <a:rPr lang="pt-BR" sz="3200" b="1" dirty="0"/>
              <a:t>, controlador de memória, alta velocidade) e </a:t>
            </a:r>
            <a:r>
              <a:rPr lang="pt-BR" sz="3200" b="1" dirty="0">
                <a:solidFill>
                  <a:srgbClr val="FF0000"/>
                </a:solidFill>
              </a:rPr>
              <a:t>"ponte sul" </a:t>
            </a:r>
            <a:r>
              <a:rPr lang="pt-BR" sz="3200" b="1" dirty="0"/>
              <a:t>(</a:t>
            </a:r>
            <a:r>
              <a:rPr lang="pt-BR" sz="3200" b="1" dirty="0" err="1"/>
              <a:t>southbridge</a:t>
            </a:r>
            <a:r>
              <a:rPr lang="pt-BR" sz="3200" b="1" dirty="0"/>
              <a:t>, controlador de periféricos, baixa velocidade).  </a:t>
            </a:r>
          </a:p>
        </p:txBody>
      </p:sp>
    </p:spTree>
    <p:extLst>
      <p:ext uri="{BB962C8B-B14F-4D97-AF65-F5344CB8AC3E}">
        <p14:creationId xmlns:p14="http://schemas.microsoft.com/office/powerpoint/2010/main" val="5703753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618187" y="631065"/>
            <a:ext cx="11359165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100" b="1" u="sng" dirty="0"/>
              <a:t>BARRAMENTOS</a:t>
            </a:r>
          </a:p>
          <a:p>
            <a:pPr algn="just"/>
            <a:r>
              <a:rPr lang="pt-BR" sz="3100" b="1" dirty="0"/>
              <a:t>Barramentos são as vias </a:t>
            </a:r>
            <a:r>
              <a:rPr lang="pt-BR" sz="3100" b="1" dirty="0">
                <a:solidFill>
                  <a:srgbClr val="FF0000"/>
                </a:solidFill>
              </a:rPr>
              <a:t>físicas</a:t>
            </a:r>
            <a:r>
              <a:rPr lang="pt-BR" sz="3100" b="1" dirty="0"/>
              <a:t> existentes na </a:t>
            </a:r>
            <a:r>
              <a:rPr lang="pt-BR" sz="3100" b="1" dirty="0" err="1"/>
              <a:t>placa-mãe</a:t>
            </a:r>
            <a:r>
              <a:rPr lang="pt-BR" sz="3100" b="1" dirty="0"/>
              <a:t>, pelas quais </a:t>
            </a:r>
            <a:r>
              <a:rPr lang="pt-BR" sz="3100" b="1" dirty="0">
                <a:solidFill>
                  <a:srgbClr val="FF0000"/>
                </a:solidFill>
              </a:rPr>
              <a:t>trafegam</a:t>
            </a:r>
            <a:r>
              <a:rPr lang="pt-BR" sz="3100" b="1" dirty="0"/>
              <a:t> as informações entre os </a:t>
            </a:r>
            <a:r>
              <a:rPr lang="pt-BR" sz="3100" b="1" dirty="0">
                <a:solidFill>
                  <a:srgbClr val="FF0000"/>
                </a:solidFill>
              </a:rPr>
              <a:t>periféricos</a:t>
            </a:r>
            <a:r>
              <a:rPr lang="pt-BR" sz="3100" b="1" dirty="0"/>
              <a:t> de entrada, </a:t>
            </a:r>
            <a:r>
              <a:rPr lang="pt-BR" sz="3100" b="1" dirty="0">
                <a:solidFill>
                  <a:srgbClr val="FF0000"/>
                </a:solidFill>
              </a:rPr>
              <a:t>processamento</a:t>
            </a:r>
            <a:r>
              <a:rPr lang="pt-BR" sz="3100" b="1" dirty="0"/>
              <a:t> e </a:t>
            </a:r>
            <a:r>
              <a:rPr lang="pt-BR" sz="3100" b="1" dirty="0">
                <a:solidFill>
                  <a:srgbClr val="FF0000"/>
                </a:solidFill>
              </a:rPr>
              <a:t>saída</a:t>
            </a:r>
            <a:r>
              <a:rPr lang="pt-BR" sz="3100" b="1" dirty="0"/>
              <a:t> em um computador.</a:t>
            </a:r>
          </a:p>
          <a:p>
            <a:pPr algn="just"/>
            <a:endParaRPr lang="pt-BR" sz="1000" b="1" dirty="0"/>
          </a:p>
          <a:p>
            <a:pPr algn="just"/>
            <a:r>
              <a:rPr lang="pt-BR" sz="3100" b="1" u="sng" dirty="0"/>
              <a:t>Barramento Local </a:t>
            </a:r>
            <a:r>
              <a:rPr lang="pt-BR" sz="3100" b="1" dirty="0"/>
              <a:t>é o </a:t>
            </a:r>
            <a:r>
              <a:rPr lang="pt-BR" sz="3100" b="1" dirty="0">
                <a:solidFill>
                  <a:srgbClr val="FF0000"/>
                </a:solidFill>
              </a:rPr>
              <a:t>principal</a:t>
            </a:r>
            <a:r>
              <a:rPr lang="pt-BR" sz="3100" b="1" dirty="0"/>
              <a:t> barramento do micro. Nele, estão conectados os </a:t>
            </a:r>
            <a:r>
              <a:rPr lang="pt-BR" sz="3100" b="1" dirty="0">
                <a:solidFill>
                  <a:srgbClr val="FF0000"/>
                </a:solidFill>
              </a:rPr>
              <a:t>principais circuitos </a:t>
            </a:r>
            <a:r>
              <a:rPr lang="pt-BR" sz="3100" b="1" dirty="0"/>
              <a:t>da placa mãe tais como: memória RAM, chipsets, processadores, memória cache, memória ROM.</a:t>
            </a:r>
          </a:p>
          <a:p>
            <a:pPr algn="just"/>
            <a:endParaRPr lang="pt-BR" sz="1000" b="1" dirty="0"/>
          </a:p>
          <a:p>
            <a:pPr algn="just"/>
            <a:r>
              <a:rPr lang="pt-BR" sz="3100" b="1" u="sng" dirty="0"/>
              <a:t>Barramento X </a:t>
            </a:r>
            <a:r>
              <a:rPr lang="pt-BR" sz="3100" b="1" dirty="0"/>
              <a:t>é o barramento no qual estão conectados os </a:t>
            </a:r>
            <a:r>
              <a:rPr lang="pt-BR" sz="3100" b="1" dirty="0">
                <a:solidFill>
                  <a:srgbClr val="FF0000"/>
                </a:solidFill>
              </a:rPr>
              <a:t>periféricos on-board</a:t>
            </a:r>
            <a:r>
              <a:rPr lang="pt-BR" sz="3100" b="1" dirty="0"/>
              <a:t>, ou seja, os </a:t>
            </a:r>
            <a:r>
              <a:rPr lang="pt-BR" sz="3100" b="1" dirty="0">
                <a:solidFill>
                  <a:srgbClr val="FF0000"/>
                </a:solidFill>
              </a:rPr>
              <a:t>periféricos integrados </a:t>
            </a:r>
            <a:r>
              <a:rPr lang="pt-BR" sz="3100" b="1" dirty="0"/>
              <a:t>à placa mãe, como placa de som, vídeo, fax-modem e rede (on-board).</a:t>
            </a:r>
          </a:p>
        </p:txBody>
      </p:sp>
    </p:spTree>
    <p:extLst>
      <p:ext uri="{BB962C8B-B14F-4D97-AF65-F5344CB8AC3E}">
        <p14:creationId xmlns:p14="http://schemas.microsoft.com/office/powerpoint/2010/main" val="3417653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197736" y="0"/>
            <a:ext cx="10740980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200" b="1" u="sng" dirty="0"/>
              <a:t>Barramentos de Expansão</a:t>
            </a:r>
          </a:p>
          <a:p>
            <a:pPr algn="just"/>
            <a:endParaRPr lang="pt-BR" sz="1000" b="1" dirty="0"/>
          </a:p>
          <a:p>
            <a:pPr algn="just"/>
            <a:r>
              <a:rPr lang="pt-BR" sz="3200" b="1" dirty="0"/>
              <a:t>São barramentos nos quais estão conectadas as placas de </a:t>
            </a:r>
            <a:r>
              <a:rPr lang="pt-BR" sz="3200" b="1" dirty="0">
                <a:solidFill>
                  <a:srgbClr val="FF0000"/>
                </a:solidFill>
              </a:rPr>
              <a:t>expansão</a:t>
            </a:r>
            <a:r>
              <a:rPr lang="pt-BR" sz="3200" b="1" dirty="0"/>
              <a:t> (</a:t>
            </a:r>
            <a:r>
              <a:rPr lang="pt-BR" sz="3200" b="1" dirty="0">
                <a:solidFill>
                  <a:srgbClr val="FF0000"/>
                </a:solidFill>
              </a:rPr>
              <a:t>off-</a:t>
            </a:r>
            <a:r>
              <a:rPr lang="pt-BR" sz="3200" b="1" dirty="0" err="1">
                <a:solidFill>
                  <a:srgbClr val="FF0000"/>
                </a:solidFill>
              </a:rPr>
              <a:t>board</a:t>
            </a:r>
            <a:r>
              <a:rPr lang="pt-BR" sz="3200" b="1" dirty="0"/>
              <a:t>), como as placas de vídeo, fax-modem, som, rede, IDE, e demais placas. Essas placas são conectadas ao barramento através de conectores denominados Slot.</a:t>
            </a:r>
            <a:endParaRPr lang="pt-BR" sz="3200" b="1" dirty="0">
              <a:ea typeface="Arial" panose="020B060402020202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197735" y="2786037"/>
            <a:ext cx="64780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pt-BR" sz="3200" b="1" dirty="0">
                <a:ea typeface="Arial" panose="020B0604020202020204" pitchFamily="34" charset="0"/>
              </a:rPr>
              <a:t> </a:t>
            </a:r>
            <a:r>
              <a:rPr lang="pt-BR" sz="3200" b="1" u="sng" dirty="0">
                <a:ea typeface="Trebuchet MS" panose="020B0603020202020204" pitchFamily="34" charset="0"/>
                <a:cs typeface="Arial" panose="020B0604020202020204" pitchFamily="34" charset="0"/>
              </a:rPr>
              <a:t>Tipos de barramentos de expansão:</a:t>
            </a:r>
            <a:endParaRPr lang="pt-BR" sz="3200" b="1" u="sng" dirty="0">
              <a:effectLst/>
              <a:ea typeface="Trebuchet MS" panose="020B0603020202020204" pitchFamily="34" charset="0"/>
              <a:cs typeface="Trebuchet MS" panose="020B0603020202020204" pitchFamily="34" charset="0"/>
            </a:endParaRPr>
          </a:p>
        </p:txBody>
      </p:sp>
      <p:pic>
        <p:nvPicPr>
          <p:cNvPr id="4" name="image18.jpe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30853" y="3446980"/>
            <a:ext cx="5735317" cy="2456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340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27525" y="1637438"/>
            <a:ext cx="1164679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200" b="1" u="sng" dirty="0">
                <a:cs typeface="Arial" panose="020B0604020202020204" pitchFamily="34" charset="0"/>
              </a:rPr>
              <a:t>PCI – (Interconexão de Componentes Periféricos) </a:t>
            </a:r>
            <a:r>
              <a:rPr lang="pt-BR" sz="3200" b="1" dirty="0">
                <a:cs typeface="Arial" panose="020B0604020202020204" pitchFamily="34" charset="0"/>
              </a:rPr>
              <a:t>– Criado pela Intel na época do desenvolvimento do processador Pentium, o barramento PCI é utilizado até hoje. O motivo de tanto sucesso se deve à </a:t>
            </a:r>
            <a:r>
              <a:rPr lang="pt-BR" sz="3200" b="1" dirty="0">
                <a:solidFill>
                  <a:srgbClr val="FF0000"/>
                </a:solidFill>
                <a:cs typeface="Arial" panose="020B0604020202020204" pitchFamily="34" charset="0"/>
              </a:rPr>
              <a:t>capacidade do barramento de trabalhar a 32 ou 64 bits</a:t>
            </a:r>
            <a:r>
              <a:rPr lang="pt-BR" sz="3200" b="1" dirty="0">
                <a:cs typeface="Arial" panose="020B0604020202020204" pitchFamily="34" charset="0"/>
              </a:rPr>
              <a:t>, o que oferecia </a:t>
            </a:r>
            <a:r>
              <a:rPr lang="pt-BR" sz="3200" b="1" dirty="0">
                <a:solidFill>
                  <a:srgbClr val="FF0000"/>
                </a:solidFill>
                <a:cs typeface="Arial" panose="020B0604020202020204" pitchFamily="34" charset="0"/>
              </a:rPr>
              <a:t>altas taxas de transferência </a:t>
            </a:r>
            <a:r>
              <a:rPr lang="pt-BR" sz="3200" b="1" dirty="0">
                <a:cs typeface="Arial" panose="020B0604020202020204" pitchFamily="34" charset="0"/>
              </a:rPr>
              <a:t>de dados. </a:t>
            </a:r>
          </a:p>
        </p:txBody>
      </p:sp>
    </p:spTree>
    <p:extLst>
      <p:ext uri="{BB962C8B-B14F-4D97-AF65-F5344CB8AC3E}">
        <p14:creationId xmlns:p14="http://schemas.microsoft.com/office/powerpoint/2010/main" val="26544943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678286" y="461879"/>
            <a:ext cx="1151371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u="sng" dirty="0">
                <a:cs typeface="Arial" panose="020B0604020202020204" pitchFamily="34" charset="0"/>
              </a:rPr>
              <a:t>AGP – (Porta Gráfica Acelerada ou Avançada) </a:t>
            </a:r>
            <a:r>
              <a:rPr lang="pt-BR" sz="3200" b="1" dirty="0">
                <a:cs typeface="Arial" panose="020B0604020202020204" pitchFamily="34" charset="0"/>
              </a:rPr>
              <a:t>– Visando obter uma </a:t>
            </a:r>
            <a:r>
              <a:rPr lang="pt-BR" sz="3200" b="1" dirty="0">
                <a:solidFill>
                  <a:srgbClr val="FF0000"/>
                </a:solidFill>
                <a:cs typeface="Arial" panose="020B0604020202020204" pitchFamily="34" charset="0"/>
              </a:rPr>
              <a:t>maior taxa </a:t>
            </a:r>
            <a:r>
              <a:rPr lang="pt-BR" sz="3200" b="1" dirty="0">
                <a:cs typeface="Arial" panose="020B0604020202020204" pitchFamily="34" charset="0"/>
              </a:rPr>
              <a:t>de transferência entre a </a:t>
            </a:r>
            <a:r>
              <a:rPr lang="pt-BR" sz="3200" b="1" dirty="0" err="1">
                <a:cs typeface="Arial" panose="020B0604020202020204" pitchFamily="34" charset="0"/>
              </a:rPr>
              <a:t>placa-mãe</a:t>
            </a:r>
            <a:r>
              <a:rPr lang="pt-BR" sz="3200" b="1" dirty="0">
                <a:cs typeface="Arial" panose="020B0604020202020204" pitchFamily="34" charset="0"/>
              </a:rPr>
              <a:t> e as placas de vídeo (principalmente para uma melhor performance nas aplicações 3D), a Intel desenvolveu um barramento especialmente aprimorado para a comunicação com o vídeo: </a:t>
            </a:r>
            <a:r>
              <a:rPr lang="pt-BR" sz="3200" b="1" dirty="0">
                <a:solidFill>
                  <a:srgbClr val="FF0000"/>
                </a:solidFill>
                <a:cs typeface="Arial" panose="020B0604020202020204" pitchFamily="34" charset="0"/>
              </a:rPr>
              <a:t>o barramento AGP</a:t>
            </a:r>
            <a:r>
              <a:rPr lang="pt-BR" sz="3200" b="1" dirty="0">
                <a:cs typeface="Arial" panose="020B0604020202020204" pitchFamily="34" charset="0"/>
              </a:rPr>
              <a:t>. </a:t>
            </a:r>
          </a:p>
          <a:p>
            <a:r>
              <a:rPr lang="pt-BR" sz="3200" b="1" dirty="0">
                <a:cs typeface="Arial" panose="020B0604020202020204" pitchFamily="34" charset="0"/>
              </a:rPr>
              <a:t>A </a:t>
            </a:r>
            <a:r>
              <a:rPr lang="pt-BR" sz="3200" b="1" dirty="0">
                <a:solidFill>
                  <a:srgbClr val="FF0000"/>
                </a:solidFill>
                <a:cs typeface="Arial" panose="020B0604020202020204" pitchFamily="34" charset="0"/>
              </a:rPr>
              <a:t>principal vantagem </a:t>
            </a:r>
            <a:r>
              <a:rPr lang="pt-BR" sz="3200" b="1" dirty="0">
                <a:cs typeface="Arial" panose="020B0604020202020204" pitchFamily="34" charset="0"/>
              </a:rPr>
              <a:t>do barramento AGP é o </a:t>
            </a:r>
            <a:r>
              <a:rPr lang="pt-BR" sz="3200" b="1" dirty="0">
                <a:solidFill>
                  <a:srgbClr val="FF0000"/>
                </a:solidFill>
                <a:cs typeface="Arial" panose="020B0604020202020204" pitchFamily="34" charset="0"/>
              </a:rPr>
              <a:t>uso</a:t>
            </a:r>
            <a:r>
              <a:rPr lang="pt-BR" sz="3200" b="1" dirty="0">
                <a:cs typeface="Arial" panose="020B0604020202020204" pitchFamily="34" charset="0"/>
              </a:rPr>
              <a:t> de uma </a:t>
            </a:r>
            <a:r>
              <a:rPr lang="pt-BR" sz="3200" b="1" dirty="0">
                <a:solidFill>
                  <a:srgbClr val="FF0000"/>
                </a:solidFill>
                <a:cs typeface="Arial" panose="020B0604020202020204" pitchFamily="34" charset="0"/>
              </a:rPr>
              <a:t>maior</a:t>
            </a:r>
            <a:r>
              <a:rPr lang="pt-BR" sz="3200" b="1" dirty="0">
                <a:cs typeface="Arial" panose="020B0604020202020204" pitchFamily="34" charset="0"/>
              </a:rPr>
              <a:t> </a:t>
            </a:r>
            <a:r>
              <a:rPr lang="pt-BR" sz="3200" b="1" dirty="0">
                <a:solidFill>
                  <a:srgbClr val="FF0000"/>
                </a:solidFill>
                <a:cs typeface="Arial" panose="020B0604020202020204" pitchFamily="34" charset="0"/>
              </a:rPr>
              <a:t>quantidade de memória </a:t>
            </a:r>
            <a:r>
              <a:rPr lang="pt-BR" sz="3200" b="1" dirty="0">
                <a:cs typeface="Arial" panose="020B0604020202020204" pitchFamily="34" charset="0"/>
              </a:rPr>
              <a:t>para </a:t>
            </a:r>
            <a:r>
              <a:rPr lang="pt-BR" sz="3200" b="1" dirty="0">
                <a:solidFill>
                  <a:srgbClr val="FF0000"/>
                </a:solidFill>
                <a:cs typeface="Arial" panose="020B0604020202020204" pitchFamily="34" charset="0"/>
              </a:rPr>
              <a:t>armazenamento</a:t>
            </a:r>
            <a:r>
              <a:rPr lang="pt-BR" sz="3200" b="1" dirty="0">
                <a:cs typeface="Arial" panose="020B0604020202020204" pitchFamily="34" charset="0"/>
              </a:rPr>
              <a:t> de texturas para objetos tridimensionais, além da </a:t>
            </a:r>
            <a:r>
              <a:rPr lang="pt-BR" sz="3200" b="1" dirty="0">
                <a:solidFill>
                  <a:srgbClr val="FF0000"/>
                </a:solidFill>
                <a:cs typeface="Arial" panose="020B0604020202020204" pitchFamily="34" charset="0"/>
              </a:rPr>
              <a:t>alta velocidade </a:t>
            </a:r>
            <a:r>
              <a:rPr lang="pt-BR" sz="3200" b="1" dirty="0">
                <a:cs typeface="Arial" panose="020B0604020202020204" pitchFamily="34" charset="0"/>
              </a:rPr>
              <a:t>no acesso a essas texturas para aplicação na tela. Geralmente, só se encontra um único slot nas </a:t>
            </a:r>
            <a:r>
              <a:rPr lang="pt-BR" sz="3200" b="1" dirty="0" err="1">
                <a:cs typeface="Arial" panose="020B0604020202020204" pitchFamily="34" charset="0"/>
              </a:rPr>
              <a:t>placas-mãe</a:t>
            </a:r>
            <a:r>
              <a:rPr lang="pt-BR" sz="3200" b="1" dirty="0">
                <a:cs typeface="Arial" panose="020B0604020202020204" pitchFamily="34" charset="0"/>
              </a:rPr>
              <a:t>, visto que o </a:t>
            </a:r>
            <a:r>
              <a:rPr lang="pt-BR" sz="3200" b="1" dirty="0">
                <a:solidFill>
                  <a:srgbClr val="FF0000"/>
                </a:solidFill>
                <a:cs typeface="Arial" panose="020B0604020202020204" pitchFamily="34" charset="0"/>
              </a:rPr>
              <a:t>AGP só interessa às placas de vídeo</a:t>
            </a:r>
            <a:r>
              <a:rPr lang="pt-BR" sz="3200" b="1" dirty="0"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71253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178489" y="502273"/>
            <a:ext cx="10258097" cy="207350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200" b="1" u="sng" dirty="0">
                <a:solidFill>
                  <a:schemeClr val="tx1"/>
                </a:solidFill>
              </a:rPr>
              <a:t>Textura gráfica</a:t>
            </a:r>
            <a:r>
              <a:rPr lang="pt-BR" sz="3200" b="1" dirty="0">
                <a:solidFill>
                  <a:schemeClr val="tx1"/>
                </a:solidFill>
              </a:rPr>
              <a:t>: são efeitos que podemos dar a um desenho, através de pequenos traços repetidos, eles podem ser retos, na horizontal, vertical, curvos, círculos e tantos quantos a criação mandar.</a:t>
            </a:r>
            <a:endParaRPr lang="pt-BR" sz="3200" b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178489" y="2709551"/>
            <a:ext cx="1025809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200" b="1" u="sng" dirty="0">
                <a:cs typeface="Arial" panose="020B0604020202020204" pitchFamily="34" charset="0"/>
              </a:rPr>
              <a:t>PCI EXPRESS </a:t>
            </a:r>
            <a:r>
              <a:rPr lang="pt-BR" sz="3200" b="1" dirty="0">
                <a:cs typeface="Arial" panose="020B0604020202020204" pitchFamily="34" charset="0"/>
              </a:rPr>
              <a:t>– É o tipo de Barramento </a:t>
            </a:r>
            <a:r>
              <a:rPr lang="pt-BR" sz="3200" b="1" dirty="0" err="1">
                <a:cs typeface="Arial" panose="020B0604020202020204" pitchFamily="34" charset="0"/>
              </a:rPr>
              <a:t>PnP</a:t>
            </a:r>
            <a:r>
              <a:rPr lang="pt-BR" sz="3200" b="1" dirty="0">
                <a:cs typeface="Arial" panose="020B0604020202020204" pitchFamily="34" charset="0"/>
              </a:rPr>
              <a:t> </a:t>
            </a:r>
            <a:r>
              <a:rPr lang="pt-BR" sz="3200" b="1" dirty="0">
                <a:solidFill>
                  <a:srgbClr val="FF0000"/>
                </a:solidFill>
                <a:cs typeface="Arial" panose="020B0604020202020204" pitchFamily="34" charset="0"/>
              </a:rPr>
              <a:t>(</a:t>
            </a:r>
            <a:r>
              <a:rPr lang="pt-BR" sz="3200" b="1" dirty="0" err="1">
                <a:solidFill>
                  <a:srgbClr val="FF0000"/>
                </a:solidFill>
                <a:cs typeface="Arial" panose="020B0604020202020204" pitchFamily="34" charset="0"/>
              </a:rPr>
              <a:t>Plug</a:t>
            </a:r>
            <a:r>
              <a:rPr lang="pt-BR" sz="3200" b="1" dirty="0">
                <a:solidFill>
                  <a:srgbClr val="FF0000"/>
                </a:solidFill>
                <a:cs typeface="Arial" panose="020B0604020202020204" pitchFamily="34" charset="0"/>
              </a:rPr>
              <a:t>-</a:t>
            </a:r>
            <a:r>
              <a:rPr lang="pt-BR" sz="3200" b="1" dirty="0" err="1">
                <a:solidFill>
                  <a:srgbClr val="FF0000"/>
                </a:solidFill>
                <a:cs typeface="Arial" panose="020B0604020202020204" pitchFamily="34" charset="0"/>
              </a:rPr>
              <a:t>and</a:t>
            </a:r>
            <a:r>
              <a:rPr lang="pt-BR" sz="3200" b="1" dirty="0">
                <a:solidFill>
                  <a:srgbClr val="FF0000"/>
                </a:solidFill>
                <a:cs typeface="Arial" panose="020B0604020202020204" pitchFamily="34" charset="0"/>
              </a:rPr>
              <a:t>-play)</a:t>
            </a:r>
            <a:r>
              <a:rPr lang="pt-BR" sz="3200" b="1" dirty="0">
                <a:cs typeface="Arial" panose="020B0604020202020204" pitchFamily="34" charset="0"/>
              </a:rPr>
              <a:t>,</a:t>
            </a:r>
            <a:r>
              <a:rPr lang="pt-BR" sz="32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pt-BR" sz="3200" b="1" dirty="0">
                <a:cs typeface="Arial" panose="020B0604020202020204" pitchFamily="34" charset="0"/>
              </a:rPr>
              <a:t>transmissão serial, e veio para substituir os barramentos PCI e AGP pelo fato de </a:t>
            </a:r>
            <a:r>
              <a:rPr lang="pt-BR" sz="3200" b="1" dirty="0">
                <a:solidFill>
                  <a:srgbClr val="FF0000"/>
                </a:solidFill>
                <a:cs typeface="Arial" panose="020B0604020202020204" pitchFamily="34" charset="0"/>
              </a:rPr>
              <a:t>possuir</a:t>
            </a:r>
            <a:r>
              <a:rPr lang="pt-BR" sz="3200" b="1" dirty="0">
                <a:cs typeface="Arial" panose="020B0604020202020204" pitchFamily="34" charset="0"/>
              </a:rPr>
              <a:t> maior taxa de transferência. </a:t>
            </a:r>
          </a:p>
          <a:p>
            <a:pPr algn="just"/>
            <a:r>
              <a:rPr lang="pt-BR" sz="3200" b="1" dirty="0">
                <a:cs typeface="Arial" panose="020B0604020202020204" pitchFamily="34" charset="0"/>
              </a:rPr>
              <a:t>O barramento PCI Express é hot </a:t>
            </a:r>
            <a:r>
              <a:rPr lang="pt-BR" sz="3200" b="1" dirty="0" err="1">
                <a:cs typeface="Arial" panose="020B0604020202020204" pitchFamily="34" charset="0"/>
              </a:rPr>
              <a:t>plug</a:t>
            </a:r>
            <a:r>
              <a:rPr lang="pt-BR" sz="3200" b="1" dirty="0">
                <a:cs typeface="Arial" panose="020B0604020202020204" pitchFamily="34" charset="0"/>
              </a:rPr>
              <a:t>, ou seja, é possível instalarmos e removermos placas PCI Express mesmo com o micro ligado.</a:t>
            </a:r>
          </a:p>
        </p:txBody>
      </p:sp>
    </p:spTree>
    <p:extLst>
      <p:ext uri="{BB962C8B-B14F-4D97-AF65-F5344CB8AC3E}">
        <p14:creationId xmlns:p14="http://schemas.microsoft.com/office/powerpoint/2010/main" val="503550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95607" y="535790"/>
            <a:ext cx="4835939" cy="2968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69900" algn="just">
              <a:lnSpc>
                <a:spcPts val="1000"/>
              </a:lnSpc>
              <a:spcBef>
                <a:spcPts val="1800"/>
              </a:spcBef>
              <a:spcAft>
                <a:spcPts val="0"/>
              </a:spcAft>
            </a:pPr>
            <a:r>
              <a:rPr lang="pt-PT" sz="3200" b="1" u="sng" dirty="0">
                <a:solidFill>
                  <a:srgbClr val="000000"/>
                </a:solidFill>
                <a:ea typeface="Segoe UI" panose="020B0502040204020203" pitchFamily="34" charset="0"/>
              </a:rPr>
              <a:t>COMPUTADOR DESKTOP</a:t>
            </a:r>
            <a:endParaRPr lang="pt-BR" sz="3200" b="1" u="sng" dirty="0">
              <a:effectLst/>
              <a:ea typeface="Segoe UI" panose="020B0502040204020203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982" y="1007164"/>
            <a:ext cx="6618948" cy="4801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5582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91806" y="176777"/>
            <a:ext cx="5026413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1740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3200" b="1" i="0" u="sng" strike="noStrike" cap="none" normalizeH="0" baseline="0" dirty="0">
                <a:ln>
                  <a:noFill/>
                </a:ln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USB (Universal Serial Bus) </a:t>
            </a:r>
            <a:endParaRPr kumimoji="0" lang="pt-BR" altLang="pt-BR" sz="3200" b="1" i="0" u="sng" strike="noStrike" cap="none" normalizeH="0" baseline="0" dirty="0">
              <a:ln>
                <a:noFill/>
              </a:ln>
              <a:effectLst/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1482591"/>
              </p:ext>
            </p:extLst>
          </p:nvPr>
        </p:nvGraphicFramePr>
        <p:xfrm>
          <a:off x="1004554" y="3762374"/>
          <a:ext cx="5985856" cy="2202291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2942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43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2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62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287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19731">
                <a:tc>
                  <a:txBody>
                    <a:bodyPr/>
                    <a:lstStyle/>
                    <a:p>
                      <a:pPr marL="121920"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solidFill>
                          <a:srgbClr val="FFFFFF"/>
                        </a:solidFill>
                        <a:effectLst/>
                        <a:latin typeface="Trebuchet MS" panose="020B0603020202020204" pitchFamily="34" charset="0"/>
                        <a:ea typeface="Arial" panose="020B0604020202020204" pitchFamily="34" charset="0"/>
                      </a:endParaRPr>
                    </a:p>
                    <a:p>
                      <a:pPr marL="121920"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Arial" panose="020B0604020202020204" pitchFamily="34" charset="0"/>
                        </a:rPr>
                        <a:t>Versão</a:t>
                      </a: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Arial" panose="020B0604020202020204" pitchFamily="34" charset="0"/>
                        </a:rPr>
                        <a:t> do USB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261620" marR="255905" algn="ctr"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solidFill>
                          <a:srgbClr val="FFFFFF"/>
                        </a:solidFill>
                        <a:effectLst/>
                        <a:latin typeface="Trebuchet MS" panose="020B0603020202020204" pitchFamily="34" charset="0"/>
                        <a:ea typeface="Arial" panose="020B0604020202020204" pitchFamily="34" charset="0"/>
                      </a:endParaRPr>
                    </a:p>
                    <a:p>
                      <a:pPr marL="261620" marR="255905" algn="ctr"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Arial" panose="020B0604020202020204" pitchFamily="34" charset="0"/>
                        </a:rPr>
                        <a:t>1 </a:t>
                      </a:r>
                      <a:r>
                        <a:rPr lang="en-US" sz="1200" b="1" spc="-5" dirty="0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Arial" panose="020B0604020202020204" pitchFamily="34" charset="0"/>
                        </a:rPr>
                        <a:t>.</a:t>
                      </a: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Arial" panose="020B0604020202020204" pitchFamily="34" charset="0"/>
                        </a:rPr>
                        <a:t>0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261620" marR="255905" algn="ctr"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solidFill>
                          <a:srgbClr val="FFFFFF"/>
                        </a:solidFill>
                        <a:effectLst/>
                        <a:latin typeface="Trebuchet MS" panose="020B0603020202020204" pitchFamily="34" charset="0"/>
                        <a:ea typeface="Arial" panose="020B0604020202020204" pitchFamily="34" charset="0"/>
                      </a:endParaRPr>
                    </a:p>
                    <a:p>
                      <a:pPr marL="261620" marR="255905" algn="ctr"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Arial" panose="020B0604020202020204" pitchFamily="34" charset="0"/>
                        </a:rPr>
                        <a:t>1 </a:t>
                      </a:r>
                      <a:r>
                        <a:rPr lang="en-US" sz="1200" b="1" spc="-5" dirty="0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Arial" panose="020B0604020202020204" pitchFamily="34" charset="0"/>
                        </a:rPr>
                        <a:t>.</a:t>
                      </a: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Arial" panose="020B0604020202020204" pitchFamily="34" charset="0"/>
                        </a:rPr>
                        <a:t>1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261620" marR="255905" algn="ctr"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solidFill>
                          <a:srgbClr val="FFFFFF"/>
                        </a:solidFill>
                        <a:effectLst/>
                        <a:latin typeface="Trebuchet MS" panose="020B0603020202020204" pitchFamily="34" charset="0"/>
                        <a:ea typeface="Arial" panose="020B0604020202020204" pitchFamily="34" charset="0"/>
                      </a:endParaRPr>
                    </a:p>
                    <a:p>
                      <a:pPr marL="261620" marR="255905" algn="ctr"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Arial" panose="020B0604020202020204" pitchFamily="34" charset="0"/>
                        </a:rPr>
                        <a:t>2 </a:t>
                      </a:r>
                      <a:r>
                        <a:rPr lang="en-US" sz="1200" b="1" spc="-5" dirty="0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Arial" panose="020B0604020202020204" pitchFamily="34" charset="0"/>
                        </a:rPr>
                        <a:t>.</a:t>
                      </a: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Arial" panose="020B0604020202020204" pitchFamily="34" charset="0"/>
                        </a:rPr>
                        <a:t>0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261620" marR="256540" algn="ctr"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solidFill>
                          <a:srgbClr val="FFFFFF"/>
                        </a:solidFill>
                        <a:effectLst/>
                        <a:latin typeface="Trebuchet MS" panose="020B0603020202020204" pitchFamily="34" charset="0"/>
                        <a:ea typeface="Arial" panose="020B0604020202020204" pitchFamily="34" charset="0"/>
                      </a:endParaRPr>
                    </a:p>
                    <a:p>
                      <a:pPr marL="261620" marR="256540" algn="ctr"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Arial" panose="020B0604020202020204" pitchFamily="34" charset="0"/>
                        </a:rPr>
                        <a:t>3 </a:t>
                      </a:r>
                      <a:r>
                        <a:rPr lang="en-US" sz="1200" b="1" spc="-5" dirty="0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Arial" panose="020B0604020202020204" pitchFamily="34" charset="0"/>
                        </a:rPr>
                        <a:t>.</a:t>
                      </a: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Arial" panose="020B0604020202020204" pitchFamily="34" charset="0"/>
                        </a:rPr>
                        <a:t>0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1280">
                <a:tc>
                  <a:txBody>
                    <a:bodyPr/>
                    <a:lstStyle/>
                    <a:p>
                      <a:pPr marL="233680" marR="219075" indent="146685">
                        <a:lnSpc>
                          <a:spcPct val="102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  <a:p>
                      <a:pPr marL="233680" marR="219075" indent="146685">
                        <a:lnSpc>
                          <a:spcPct val="102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Ano</a:t>
                      </a:r>
                      <a:r>
                        <a:rPr lang="en-US" sz="1200" dirty="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 de </a:t>
                      </a:r>
                      <a:r>
                        <a:rPr lang="en-US" sz="1200" dirty="0" err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Lançamento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1620" marR="255905" algn="ctr">
                        <a:spcBef>
                          <a:spcPts val="985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  <a:p>
                      <a:pPr marL="261620" marR="255905" algn="ctr">
                        <a:spcBef>
                          <a:spcPts val="985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1996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1620" marR="255905" algn="ctr">
                        <a:spcBef>
                          <a:spcPts val="985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  <a:p>
                      <a:pPr marL="261620" marR="255905" algn="ctr">
                        <a:spcBef>
                          <a:spcPts val="985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1998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1620" marR="256540" algn="ctr">
                        <a:spcBef>
                          <a:spcPts val="985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  <a:p>
                      <a:pPr marL="261620" marR="256540" algn="ctr">
                        <a:spcBef>
                          <a:spcPts val="985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2000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1620" marR="256540" algn="ctr">
                        <a:spcBef>
                          <a:spcPts val="985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  <a:p>
                      <a:pPr marL="261620" marR="256540" algn="ctr">
                        <a:spcBef>
                          <a:spcPts val="985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2009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1280">
                <a:tc>
                  <a:txBody>
                    <a:bodyPr/>
                    <a:lstStyle/>
                    <a:p>
                      <a:pPr marL="203835" indent="166370">
                        <a:lnSpc>
                          <a:spcPct val="102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  <a:p>
                      <a:pPr marL="203835" indent="166370">
                        <a:lnSpc>
                          <a:spcPct val="102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Taxa de </a:t>
                      </a:r>
                      <a:r>
                        <a:rPr lang="en-US" sz="1200" dirty="0" err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Transferência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586105">
                        <a:spcBef>
                          <a:spcPts val="985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  <a:p>
                      <a:pPr marL="586105">
                        <a:spcBef>
                          <a:spcPts val="985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1,5 Mbps – 12 Mbps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61620" marR="256540" algn="ctr">
                        <a:spcBef>
                          <a:spcPts val="985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  <a:p>
                      <a:pPr marL="261620" marR="256540" algn="ctr">
                        <a:spcBef>
                          <a:spcPts val="985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480 Mbps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1620" marR="256540" algn="ctr">
                        <a:spcBef>
                          <a:spcPts val="985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  <a:p>
                      <a:pPr marL="261620" marR="256540" algn="ctr">
                        <a:spcBef>
                          <a:spcPts val="985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4,8 </a:t>
                      </a:r>
                      <a:r>
                        <a:rPr lang="en-US" sz="1200" dirty="0" err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Gbps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5751539"/>
              </p:ext>
            </p:extLst>
          </p:nvPr>
        </p:nvGraphicFramePr>
        <p:xfrm>
          <a:off x="6990411" y="3762372"/>
          <a:ext cx="2181616" cy="2202296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2338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77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9732">
                <a:tc>
                  <a:txBody>
                    <a:bodyPr/>
                    <a:lstStyle/>
                    <a:p>
                      <a:pPr marL="261620" marR="256540" algn="ctr"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  <a:p>
                      <a:pPr marL="261620" marR="256540" algn="ctr"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Arial" panose="020B0604020202020204" pitchFamily="34" charset="0"/>
                        </a:rPr>
                        <a:t>3.1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261620" marR="256540" algn="ctr"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solidFill>
                          <a:srgbClr val="FFFFFF"/>
                        </a:solidFill>
                        <a:effectLst/>
                        <a:latin typeface="Trebuchet MS" panose="020B0603020202020204" pitchFamily="34" charset="0"/>
                        <a:ea typeface="Arial" panose="020B0604020202020204" pitchFamily="34" charset="0"/>
                      </a:endParaRPr>
                    </a:p>
                    <a:p>
                      <a:pPr marL="261620" marR="256540" algn="ctr"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Arial" panose="020B0604020202020204" pitchFamily="34" charset="0"/>
                        </a:rPr>
                        <a:t>3 </a:t>
                      </a:r>
                      <a:r>
                        <a:rPr lang="en-US" sz="1200" b="1" spc="-5" dirty="0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Arial" panose="020B0604020202020204" pitchFamily="34" charset="0"/>
                        </a:rPr>
                        <a:t>.</a:t>
                      </a:r>
                      <a:r>
                        <a:rPr lang="en-US" sz="1200" b="1" spc="0" dirty="0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Arial" panose="020B0604020202020204" pitchFamily="34" charset="0"/>
                        </a:rPr>
                        <a:t>2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1282">
                <a:tc>
                  <a:txBody>
                    <a:bodyPr/>
                    <a:lstStyle/>
                    <a:p>
                      <a:pPr marL="261620" marR="256540" algn="ctr">
                        <a:spcBef>
                          <a:spcPts val="985"/>
                        </a:spcBef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  <a:p>
                      <a:pPr marL="261620" marR="256540" algn="ctr">
                        <a:spcBef>
                          <a:spcPts val="985"/>
                        </a:spcBef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2013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1620" marR="256540" algn="ctr">
                        <a:spcBef>
                          <a:spcPts val="985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  <a:p>
                      <a:pPr marL="261620" marR="256540" algn="ctr">
                        <a:spcBef>
                          <a:spcPts val="985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2019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1282">
                <a:tc>
                  <a:txBody>
                    <a:bodyPr/>
                    <a:lstStyle/>
                    <a:p>
                      <a:pPr marL="261620" marR="256540" algn="ctr">
                        <a:spcBef>
                          <a:spcPts val="985"/>
                        </a:spcBef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  <a:p>
                      <a:pPr marL="261620" marR="256540" algn="ctr">
                        <a:spcBef>
                          <a:spcPts val="985"/>
                        </a:spcBef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10 </a:t>
                      </a:r>
                      <a:r>
                        <a:rPr lang="pt-BR" sz="1200" dirty="0" err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Gpbs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1620" marR="256540" algn="ctr">
                        <a:spcBef>
                          <a:spcPts val="985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  <a:p>
                      <a:pPr marL="261620" marR="256540" algn="ctr">
                        <a:spcBef>
                          <a:spcPts val="985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20 </a:t>
                      </a:r>
                      <a:r>
                        <a:rPr lang="en-US" sz="1200" dirty="0" err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Gbps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Retângulo 5"/>
          <p:cNvSpPr/>
          <p:nvPr/>
        </p:nvSpPr>
        <p:spPr>
          <a:xfrm>
            <a:off x="910108" y="715386"/>
            <a:ext cx="1128189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/>
              <a:t>É um tipo de barramento </a:t>
            </a:r>
            <a:r>
              <a:rPr lang="pt-BR" sz="3200" b="1" dirty="0" err="1">
                <a:solidFill>
                  <a:srgbClr val="FF0000"/>
                </a:solidFill>
              </a:rPr>
              <a:t>PnP</a:t>
            </a:r>
            <a:r>
              <a:rPr lang="pt-BR" sz="3200" b="1" dirty="0">
                <a:solidFill>
                  <a:srgbClr val="FF0000"/>
                </a:solidFill>
              </a:rPr>
              <a:t> (</a:t>
            </a:r>
            <a:r>
              <a:rPr lang="pt-BR" sz="3200" b="1" dirty="0" err="1">
                <a:solidFill>
                  <a:srgbClr val="FF0000"/>
                </a:solidFill>
              </a:rPr>
              <a:t>Plug</a:t>
            </a:r>
            <a:r>
              <a:rPr lang="pt-BR" sz="3200" b="1" dirty="0">
                <a:solidFill>
                  <a:srgbClr val="FF0000"/>
                </a:solidFill>
              </a:rPr>
              <a:t> </a:t>
            </a:r>
            <a:r>
              <a:rPr lang="pt-BR" sz="3200" b="1" dirty="0" err="1">
                <a:solidFill>
                  <a:srgbClr val="FF0000"/>
                </a:solidFill>
              </a:rPr>
              <a:t>and</a:t>
            </a:r>
            <a:r>
              <a:rPr lang="pt-BR" sz="3200" b="1" dirty="0">
                <a:solidFill>
                  <a:srgbClr val="FF0000"/>
                </a:solidFill>
              </a:rPr>
              <a:t> Play) </a:t>
            </a:r>
            <a:r>
              <a:rPr lang="pt-BR" sz="3200" b="1" dirty="0"/>
              <a:t>que permite a conexão de periféricos </a:t>
            </a:r>
            <a:r>
              <a:rPr lang="pt-BR" sz="3200" b="1" dirty="0">
                <a:solidFill>
                  <a:srgbClr val="FF0000"/>
                </a:solidFill>
              </a:rPr>
              <a:t>sem a necessidade </a:t>
            </a:r>
            <a:r>
              <a:rPr lang="pt-BR" sz="3200" b="1" dirty="0"/>
              <a:t>de desligar o computador. É muito </a:t>
            </a:r>
            <a:r>
              <a:rPr lang="pt-BR" sz="3200" b="1" dirty="0">
                <a:solidFill>
                  <a:srgbClr val="FF0000"/>
                </a:solidFill>
              </a:rPr>
              <a:t>mais rápida </a:t>
            </a:r>
            <a:r>
              <a:rPr lang="pt-BR" sz="3200" b="1" dirty="0"/>
              <a:t>que a serial e que a paralela (ver quadro de velocidades). Existem </a:t>
            </a:r>
            <a:r>
              <a:rPr lang="pt-BR" sz="3200" b="1" dirty="0">
                <a:solidFill>
                  <a:srgbClr val="FF0000"/>
                </a:solidFill>
              </a:rPr>
              <a:t>várias</a:t>
            </a:r>
            <a:r>
              <a:rPr lang="pt-BR" sz="3200" b="1" dirty="0"/>
              <a:t> versões para o padrão USB, que hoje se encontra na </a:t>
            </a:r>
            <a:r>
              <a:rPr lang="pt-BR" sz="3200" b="1"/>
              <a:t>versão 4.0, </a:t>
            </a:r>
            <a:r>
              <a:rPr lang="pt-BR" sz="3200" b="1" dirty="0"/>
              <a:t>sendo que a diferença mais significativa entre as versões é a </a:t>
            </a:r>
            <a:r>
              <a:rPr lang="pt-BR" sz="3200" b="1" dirty="0">
                <a:solidFill>
                  <a:srgbClr val="FF0000"/>
                </a:solidFill>
              </a:rPr>
              <a:t>velocidade</a:t>
            </a:r>
            <a:r>
              <a:rPr lang="pt-BR" sz="3200" b="1" dirty="0"/>
              <a:t>.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2413968"/>
              </p:ext>
            </p:extLst>
          </p:nvPr>
        </p:nvGraphicFramePr>
        <p:xfrm>
          <a:off x="9172027" y="3762372"/>
          <a:ext cx="947732" cy="2202296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9477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9732">
                <a:tc>
                  <a:txBody>
                    <a:bodyPr/>
                    <a:lstStyle/>
                    <a:p>
                      <a:pPr marL="261620" marR="256540" algn="ctr"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solidFill>
                          <a:srgbClr val="FFFFFF"/>
                        </a:solidFill>
                        <a:effectLst/>
                        <a:latin typeface="Trebuchet MS" panose="020B0603020202020204" pitchFamily="34" charset="0"/>
                        <a:ea typeface="Arial" panose="020B0604020202020204" pitchFamily="34" charset="0"/>
                      </a:endParaRPr>
                    </a:p>
                    <a:p>
                      <a:pPr marL="261620" marR="256540" algn="ctr"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Arial" panose="020B0604020202020204" pitchFamily="34" charset="0"/>
                        </a:rPr>
                        <a:t>4 </a:t>
                      </a:r>
                      <a:r>
                        <a:rPr lang="en-US" sz="1200" b="1" spc="-5" dirty="0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Arial" panose="020B0604020202020204" pitchFamily="34" charset="0"/>
                        </a:rPr>
                        <a:t>.</a:t>
                      </a:r>
                      <a:r>
                        <a:rPr lang="en-US" sz="1200" b="1" spc="0" dirty="0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Arial" panose="020B0604020202020204" pitchFamily="34" charset="0"/>
                        </a:rPr>
                        <a:t>0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1282">
                <a:tc>
                  <a:txBody>
                    <a:bodyPr/>
                    <a:lstStyle/>
                    <a:p>
                      <a:pPr marL="261620" marR="256540" algn="ctr">
                        <a:spcBef>
                          <a:spcPts val="985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  <a:p>
                      <a:pPr marL="261620" marR="256540" algn="ctr">
                        <a:spcBef>
                          <a:spcPts val="985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2019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1282">
                <a:tc>
                  <a:txBody>
                    <a:bodyPr/>
                    <a:lstStyle/>
                    <a:p>
                      <a:pPr marL="261620" marR="256540" algn="ctr">
                        <a:spcBef>
                          <a:spcPts val="985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  <a:p>
                      <a:pPr marL="261620" marR="256540" algn="ctr">
                        <a:spcBef>
                          <a:spcPts val="985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40 </a:t>
                      </a:r>
                      <a:r>
                        <a:rPr lang="en-US" sz="1200" dirty="0" err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Gbps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4251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20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14632" y="4790942"/>
            <a:ext cx="2651340" cy="1635616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910105" y="286048"/>
            <a:ext cx="10977095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200" b="1" u="sng" dirty="0"/>
              <a:t>FIREWIRE</a:t>
            </a:r>
          </a:p>
          <a:p>
            <a:pPr algn="just"/>
            <a:r>
              <a:rPr lang="pt-BR" sz="3200" b="1" dirty="0"/>
              <a:t>O FireWire é uma tecnologia de </a:t>
            </a:r>
            <a:r>
              <a:rPr lang="pt-BR" sz="3200" b="1" dirty="0">
                <a:solidFill>
                  <a:srgbClr val="FF0000"/>
                </a:solidFill>
              </a:rPr>
              <a:t>entrada/saída</a:t>
            </a:r>
            <a:r>
              <a:rPr lang="pt-BR" sz="3200" b="1" dirty="0"/>
              <a:t> de dados em </a:t>
            </a:r>
            <a:r>
              <a:rPr lang="pt-BR" sz="3200" b="1" dirty="0">
                <a:solidFill>
                  <a:srgbClr val="FF0000"/>
                </a:solidFill>
              </a:rPr>
              <a:t>alta</a:t>
            </a:r>
            <a:r>
              <a:rPr lang="pt-BR" sz="3200" b="1" dirty="0"/>
              <a:t> </a:t>
            </a:r>
            <a:r>
              <a:rPr lang="pt-BR" sz="3200" b="1" dirty="0">
                <a:solidFill>
                  <a:srgbClr val="FF0000"/>
                </a:solidFill>
              </a:rPr>
              <a:t>velocidade</a:t>
            </a:r>
            <a:r>
              <a:rPr lang="pt-BR" sz="3200" b="1" dirty="0"/>
              <a:t> para conexão de </a:t>
            </a:r>
            <a:r>
              <a:rPr lang="pt-BR" sz="3200" b="1" dirty="0">
                <a:solidFill>
                  <a:srgbClr val="FF0000"/>
                </a:solidFill>
              </a:rPr>
              <a:t>dispositivos digitais</a:t>
            </a:r>
            <a:r>
              <a:rPr lang="pt-BR" sz="3200" b="1" dirty="0"/>
              <a:t>, desde câmeras digitais, até computadores portáteis e desktops. Amplamente adotada por fabricantes de periféricos digitais como Sony, Canon, JVC e Kodak. </a:t>
            </a:r>
          </a:p>
          <a:p>
            <a:pPr algn="just"/>
            <a:r>
              <a:rPr lang="pt-BR" sz="3200" b="1" dirty="0"/>
              <a:t>O FireWire também foi usado no iPod da Apple durante algum tempo. Os modelos mais recentes, porém, já não utilizam uma conexão FireWire (apenas USB). O barramento </a:t>
            </a:r>
            <a:r>
              <a:rPr lang="pt-BR" sz="3200" b="1" dirty="0" err="1"/>
              <a:t>Firewire</a:t>
            </a:r>
            <a:r>
              <a:rPr lang="pt-BR" sz="3200" b="1" dirty="0"/>
              <a:t> (assim como o USB) é </a:t>
            </a:r>
            <a:r>
              <a:rPr lang="pt-BR" sz="3200" b="1" dirty="0">
                <a:solidFill>
                  <a:srgbClr val="FF0000"/>
                </a:solidFill>
              </a:rPr>
              <a:t>Hot </a:t>
            </a:r>
            <a:r>
              <a:rPr lang="pt-BR" sz="3200" b="1" dirty="0" err="1">
                <a:solidFill>
                  <a:srgbClr val="FF0000"/>
                </a:solidFill>
              </a:rPr>
              <a:t>Plug</a:t>
            </a:r>
            <a:r>
              <a:rPr lang="pt-BR" sz="3200" b="1" dirty="0">
                <a:solidFill>
                  <a:srgbClr val="FF0000"/>
                </a:solidFill>
              </a:rPr>
              <a:t> </a:t>
            </a:r>
            <a:r>
              <a:rPr lang="pt-BR" sz="3200" b="1" dirty="0" err="1">
                <a:solidFill>
                  <a:srgbClr val="FF0000"/>
                </a:solidFill>
              </a:rPr>
              <a:t>And</a:t>
            </a:r>
            <a:r>
              <a:rPr lang="pt-BR" sz="3200" b="1" dirty="0">
                <a:solidFill>
                  <a:srgbClr val="FF0000"/>
                </a:solidFill>
              </a:rPr>
              <a:t> Play</a:t>
            </a:r>
            <a:r>
              <a:rPr lang="pt-BR" sz="32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507459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523739" y="1357271"/>
            <a:ext cx="1123467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200" b="1" u="sng" dirty="0"/>
              <a:t>SLOTS</a:t>
            </a:r>
          </a:p>
          <a:p>
            <a:pPr algn="just"/>
            <a:r>
              <a:rPr lang="pt-BR" sz="3200" b="1" dirty="0"/>
              <a:t>Slots são </a:t>
            </a:r>
            <a:r>
              <a:rPr lang="pt-BR" sz="3200" b="1" dirty="0">
                <a:solidFill>
                  <a:srgbClr val="FF0000"/>
                </a:solidFill>
              </a:rPr>
              <a:t>conectores</a:t>
            </a:r>
            <a:r>
              <a:rPr lang="pt-BR" sz="3200" b="1" dirty="0"/>
              <a:t> que servem para </a:t>
            </a:r>
            <a:r>
              <a:rPr lang="pt-BR" sz="3200" b="1" dirty="0">
                <a:solidFill>
                  <a:srgbClr val="FF0000"/>
                </a:solidFill>
              </a:rPr>
              <a:t>encaixar</a:t>
            </a:r>
            <a:r>
              <a:rPr lang="pt-BR" sz="3200" b="1" dirty="0"/>
              <a:t> as </a:t>
            </a:r>
            <a:r>
              <a:rPr lang="pt-BR" sz="3200" b="1" dirty="0">
                <a:solidFill>
                  <a:srgbClr val="FF0000"/>
                </a:solidFill>
              </a:rPr>
              <a:t>placas</a:t>
            </a:r>
            <a:r>
              <a:rPr lang="pt-BR" sz="3200" b="1" dirty="0"/>
              <a:t> de expansão de um micro, ligando-as </a:t>
            </a:r>
            <a:r>
              <a:rPr lang="pt-BR" sz="3200" b="1" dirty="0">
                <a:solidFill>
                  <a:srgbClr val="FF0000"/>
                </a:solidFill>
              </a:rPr>
              <a:t>fisicamente</a:t>
            </a:r>
            <a:r>
              <a:rPr lang="pt-BR" sz="3200" b="1" dirty="0"/>
              <a:t> aos barramentos por onde trafegam dados e sinais. </a:t>
            </a:r>
          </a:p>
          <a:p>
            <a:pPr algn="just"/>
            <a:r>
              <a:rPr lang="pt-BR" sz="3200" b="1" dirty="0"/>
              <a:t>Exemplo: placa de vídeo, placa de som, placa de fax-modem, placas de rede, módulos de memória, entre outros.</a:t>
            </a:r>
          </a:p>
        </p:txBody>
      </p:sp>
    </p:spTree>
    <p:extLst>
      <p:ext uri="{BB962C8B-B14F-4D97-AF65-F5344CB8AC3E}">
        <p14:creationId xmlns:p14="http://schemas.microsoft.com/office/powerpoint/2010/main" val="1768710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721217" y="94057"/>
            <a:ext cx="32024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7500">
              <a:spcAft>
                <a:spcPts val="0"/>
              </a:spcAft>
            </a:pPr>
            <a:r>
              <a:rPr lang="pt-BR" sz="3200" b="1" u="sng" dirty="0">
                <a:ea typeface="Trebuchet MS" panose="020B0603020202020204" pitchFamily="34" charset="0"/>
                <a:cs typeface="Arial" panose="020B0604020202020204" pitchFamily="34" charset="0"/>
              </a:rPr>
              <a:t>PROCESSADOR</a:t>
            </a:r>
            <a:endParaRPr lang="pt-BR" sz="3200" b="1" u="sng" dirty="0">
              <a:effectLst/>
              <a:ea typeface="Trebuchet MS" panose="020B0603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21.png"/>
          <p:cNvPicPr/>
          <p:nvPr/>
        </p:nvPicPr>
        <p:blipFill rotWithShape="1">
          <a:blip r:embed="rId3" cstate="print"/>
          <a:srcRect r="37652"/>
          <a:stretch/>
        </p:blipFill>
        <p:spPr>
          <a:xfrm>
            <a:off x="5288608" y="4531006"/>
            <a:ext cx="4228628" cy="1869794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42607" y="473812"/>
            <a:ext cx="2007093" cy="2028597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59536" y="2856749"/>
            <a:ext cx="1790164" cy="1865276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1068946" y="803478"/>
            <a:ext cx="925991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200" b="1" dirty="0">
                <a:solidFill>
                  <a:srgbClr val="FF0000"/>
                </a:solidFill>
              </a:rPr>
              <a:t>Cérebro</a:t>
            </a:r>
            <a:r>
              <a:rPr lang="pt-BR" sz="3200" b="1" dirty="0"/>
              <a:t> de um computador (tudo passa por ele);</a:t>
            </a:r>
          </a:p>
          <a:p>
            <a:pPr algn="just"/>
            <a:r>
              <a:rPr lang="pt-BR" sz="3200" b="1" dirty="0">
                <a:solidFill>
                  <a:srgbClr val="FF0000"/>
                </a:solidFill>
              </a:rPr>
              <a:t>CPU ou UCP  </a:t>
            </a:r>
            <a:r>
              <a:rPr lang="pt-BR" sz="3200" b="1" dirty="0"/>
              <a:t>- Unidade Central de Processamento;</a:t>
            </a:r>
          </a:p>
          <a:p>
            <a:pPr algn="just"/>
            <a:r>
              <a:rPr lang="pt-BR" sz="3200" b="1" dirty="0"/>
              <a:t>Executa todas as instruções do computador;</a:t>
            </a:r>
          </a:p>
          <a:p>
            <a:pPr algn="just"/>
            <a:r>
              <a:rPr lang="pt-BR" sz="3200" b="1" dirty="0"/>
              <a:t>Unidade de medida: </a:t>
            </a:r>
            <a:r>
              <a:rPr lang="pt-BR" sz="3200" b="1" dirty="0">
                <a:solidFill>
                  <a:srgbClr val="FF0000"/>
                </a:solidFill>
              </a:rPr>
              <a:t>Hertz</a:t>
            </a:r>
            <a:r>
              <a:rPr lang="pt-BR" sz="3200" b="1" dirty="0"/>
              <a:t> </a:t>
            </a:r>
            <a:r>
              <a:rPr lang="pt-BR" sz="3200" b="1" dirty="0">
                <a:solidFill>
                  <a:srgbClr val="FF0000"/>
                </a:solidFill>
              </a:rPr>
              <a:t>(Hz);</a:t>
            </a:r>
          </a:p>
          <a:p>
            <a:pPr algn="just"/>
            <a:r>
              <a:rPr lang="pt-BR" sz="3200" b="1" dirty="0"/>
              <a:t>Instruções por segundo</a:t>
            </a:r>
          </a:p>
          <a:p>
            <a:pPr algn="just"/>
            <a:endParaRPr lang="pt-BR" sz="1000" b="1" dirty="0"/>
          </a:p>
          <a:p>
            <a:pPr algn="just"/>
            <a:r>
              <a:rPr lang="pt-BR" sz="3200" b="1" u="sng" dirty="0">
                <a:solidFill>
                  <a:srgbClr val="FF0000"/>
                </a:solidFill>
              </a:rPr>
              <a:t>DICA</a:t>
            </a:r>
            <a:r>
              <a:rPr lang="pt-BR" sz="3200" b="1" dirty="0">
                <a:solidFill>
                  <a:srgbClr val="FF0000"/>
                </a:solidFill>
              </a:rPr>
              <a:t>: Quanto menor a temperatura do processador, </a:t>
            </a:r>
          </a:p>
          <a:p>
            <a:pPr algn="just"/>
            <a:r>
              <a:rPr lang="pt-BR" sz="3200" b="1" dirty="0">
                <a:solidFill>
                  <a:srgbClr val="FF0000"/>
                </a:solidFill>
              </a:rPr>
              <a:t>maior será a vida útil dele.</a:t>
            </a:r>
          </a:p>
        </p:txBody>
      </p:sp>
    </p:spTree>
    <p:extLst>
      <p:ext uri="{BB962C8B-B14F-4D97-AF65-F5344CB8AC3E}">
        <p14:creationId xmlns:p14="http://schemas.microsoft.com/office/powerpoint/2010/main" val="3163120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22.jpe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54424" y="857925"/>
            <a:ext cx="6881238" cy="5027720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914399" y="205467"/>
            <a:ext cx="96720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69595" algn="just">
              <a:spcBef>
                <a:spcPts val="860"/>
              </a:spcBef>
              <a:spcAft>
                <a:spcPts val="0"/>
              </a:spcAft>
            </a:pPr>
            <a:r>
              <a:rPr lang="pt-BR" sz="3200" b="1" u="sng" dirty="0">
                <a:ea typeface="Arial" panose="020B0604020202020204" pitchFamily="34" charset="0"/>
                <a:cs typeface="Arial" panose="020B0604020202020204" pitchFamily="34" charset="0"/>
              </a:rPr>
              <a:t>O processador possui três unidades básicas, a saber:</a:t>
            </a:r>
          </a:p>
        </p:txBody>
      </p:sp>
    </p:spTree>
    <p:extLst>
      <p:ext uri="{BB962C8B-B14F-4D97-AF65-F5344CB8AC3E}">
        <p14:creationId xmlns:p14="http://schemas.microsoft.com/office/powerpoint/2010/main" val="19915113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81574" y="1321511"/>
            <a:ext cx="12139721" cy="3417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3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endParaRPr kumimoji="0" lang="pt-BR" altLang="pt-BR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65405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pt-BR" altLang="pt-BR" sz="3200" b="1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cs typeface="Arial" panose="020B0604020202020204" pitchFamily="34" charset="0"/>
              </a:rPr>
              <a:t>O processador se comunica com a memória </a:t>
            </a:r>
            <a:r>
              <a:rPr kumimoji="0" lang="pt-BR" altLang="pt-BR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cs typeface="Arial" panose="020B0604020202020204" pitchFamily="34" charset="0"/>
              </a:rPr>
              <a:t>RAM </a:t>
            </a:r>
            <a:r>
              <a:rPr kumimoji="0" lang="pt-BR" altLang="pt-BR" sz="3200" b="1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cs typeface="Arial" panose="020B0604020202020204" pitchFamily="34" charset="0"/>
              </a:rPr>
              <a:t>por intermédio de um meio de comunicação chamado de </a:t>
            </a:r>
            <a:r>
              <a:rPr kumimoji="0" lang="pt-BR" altLang="pt-BR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cs typeface="Arial" panose="020B0604020202020204" pitchFamily="34" charset="0"/>
              </a:rPr>
              <a:t>barramento local</a:t>
            </a:r>
            <a:r>
              <a:rPr kumimoji="0" lang="pt-BR" altLang="pt-BR" sz="3200" b="1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cs typeface="Arial" panose="020B0604020202020204" pitchFamily="34" charset="0"/>
              </a:rPr>
              <a:t>.</a:t>
            </a:r>
            <a:endParaRPr kumimoji="0" lang="pt-BR" altLang="pt-BR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0" marR="654050" lvl="0" indent="0" algn="l" defTabSz="914400" rtl="0" eaLnBrk="0" fontAlgn="base" latinLnBrk="0" hangingPunct="0">
              <a:lnSpc>
                <a:spcPct val="100000"/>
              </a:lnSpc>
              <a:spcBef>
                <a:spcPts val="863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pt-BR" altLang="pt-BR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cs typeface="Arial" panose="020B0604020202020204" pitchFamily="34" charset="0"/>
              </a:rPr>
              <a:t>Barramento local: </a:t>
            </a:r>
            <a:r>
              <a:rPr kumimoji="0" lang="pt-BR" altLang="pt-BR" sz="3200" b="1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cs typeface="Arial" panose="020B0604020202020204" pitchFamily="34" charset="0"/>
              </a:rPr>
              <a:t>meio físico de conexão utilizado entre a memória </a:t>
            </a:r>
            <a:r>
              <a:rPr kumimoji="0" lang="pt-BR" altLang="pt-BR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cs typeface="Arial" panose="020B0604020202020204" pitchFamily="34" charset="0"/>
              </a:rPr>
              <a:t>RAM </a:t>
            </a:r>
            <a:r>
              <a:rPr kumimoji="0" lang="pt-BR" altLang="pt-BR" sz="3200" b="1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cs typeface="Arial" panose="020B0604020202020204" pitchFamily="34" charset="0"/>
              </a:rPr>
              <a:t>e o processador e entre a memória </a:t>
            </a:r>
            <a:r>
              <a:rPr kumimoji="0" lang="pt-BR" altLang="pt-BR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cs typeface="Arial" panose="020B0604020202020204" pitchFamily="34" charset="0"/>
              </a:rPr>
              <a:t>ROM </a:t>
            </a:r>
            <a:r>
              <a:rPr kumimoji="0" lang="pt-BR" altLang="pt-BR" sz="3200" b="1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cs typeface="Arial" panose="020B0604020202020204" pitchFamily="34" charset="0"/>
              </a:rPr>
              <a:t>e o processador.</a:t>
            </a:r>
            <a:endParaRPr kumimoji="0" lang="pt-BR" altLang="pt-BR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5" name="Freeform 3"/>
          <p:cNvSpPr>
            <a:spLocks/>
          </p:cNvSpPr>
          <p:nvPr/>
        </p:nvSpPr>
        <p:spPr bwMode="auto">
          <a:xfrm>
            <a:off x="386366" y="1913939"/>
            <a:ext cx="11565227" cy="2245938"/>
          </a:xfrm>
          <a:custGeom>
            <a:avLst/>
            <a:gdLst>
              <a:gd name="T0" fmla="+- 0 1611 1371"/>
              <a:gd name="T1" fmla="*/ T0 w 9165"/>
              <a:gd name="T2" fmla="+- 0 332 332"/>
              <a:gd name="T3" fmla="*/ 332 h 2004"/>
              <a:gd name="T4" fmla="+- 0 1472 1371"/>
              <a:gd name="T5" fmla="*/ T4 w 9165"/>
              <a:gd name="T6" fmla="+- 0 336 332"/>
              <a:gd name="T7" fmla="*/ 336 h 2004"/>
              <a:gd name="T8" fmla="+- 0 1401 1371"/>
              <a:gd name="T9" fmla="*/ T8 w 9165"/>
              <a:gd name="T10" fmla="+- 0 362 332"/>
              <a:gd name="T11" fmla="*/ 362 h 2004"/>
              <a:gd name="T12" fmla="+- 0 1374 1371"/>
              <a:gd name="T13" fmla="*/ T12 w 9165"/>
              <a:gd name="T14" fmla="+- 0 433 332"/>
              <a:gd name="T15" fmla="*/ 433 h 2004"/>
              <a:gd name="T16" fmla="+- 0 1371 1371"/>
              <a:gd name="T17" fmla="*/ T16 w 9165"/>
              <a:gd name="T18" fmla="+- 0 572 332"/>
              <a:gd name="T19" fmla="*/ 572 h 2004"/>
              <a:gd name="T20" fmla="+- 0 1371 1371"/>
              <a:gd name="T21" fmla="*/ T20 w 9165"/>
              <a:gd name="T22" fmla="+- 0 2096 332"/>
              <a:gd name="T23" fmla="*/ 2096 h 2004"/>
              <a:gd name="T24" fmla="+- 0 1374 1371"/>
              <a:gd name="T25" fmla="*/ T24 w 9165"/>
              <a:gd name="T26" fmla="+- 0 2235 332"/>
              <a:gd name="T27" fmla="*/ 2235 h 2004"/>
              <a:gd name="T28" fmla="+- 0 1401 1371"/>
              <a:gd name="T29" fmla="*/ T28 w 9165"/>
              <a:gd name="T30" fmla="+- 0 2306 332"/>
              <a:gd name="T31" fmla="*/ 2306 h 2004"/>
              <a:gd name="T32" fmla="+- 0 1472 1371"/>
              <a:gd name="T33" fmla="*/ T32 w 9165"/>
              <a:gd name="T34" fmla="+- 0 2332 332"/>
              <a:gd name="T35" fmla="*/ 2332 h 2004"/>
              <a:gd name="T36" fmla="+- 0 1611 1371"/>
              <a:gd name="T37" fmla="*/ T36 w 9165"/>
              <a:gd name="T38" fmla="+- 0 2336 332"/>
              <a:gd name="T39" fmla="*/ 2336 h 2004"/>
              <a:gd name="T40" fmla="+- 0 10295 1371"/>
              <a:gd name="T41" fmla="*/ T40 w 9165"/>
              <a:gd name="T42" fmla="+- 0 2336 332"/>
              <a:gd name="T43" fmla="*/ 2336 h 2004"/>
              <a:gd name="T44" fmla="+- 0 10434 1371"/>
              <a:gd name="T45" fmla="*/ T44 w 9165"/>
              <a:gd name="T46" fmla="+- 0 2332 332"/>
              <a:gd name="T47" fmla="*/ 2332 h 2004"/>
              <a:gd name="T48" fmla="+- 0 10505 1371"/>
              <a:gd name="T49" fmla="*/ T48 w 9165"/>
              <a:gd name="T50" fmla="+- 0 2306 332"/>
              <a:gd name="T51" fmla="*/ 2306 h 2004"/>
              <a:gd name="T52" fmla="+- 0 10531 1371"/>
              <a:gd name="T53" fmla="*/ T52 w 9165"/>
              <a:gd name="T54" fmla="+- 0 2235 332"/>
              <a:gd name="T55" fmla="*/ 2235 h 2004"/>
              <a:gd name="T56" fmla="+- 0 10535 1371"/>
              <a:gd name="T57" fmla="*/ T56 w 9165"/>
              <a:gd name="T58" fmla="+- 0 2096 332"/>
              <a:gd name="T59" fmla="*/ 2096 h 2004"/>
              <a:gd name="T60" fmla="+- 0 10535 1371"/>
              <a:gd name="T61" fmla="*/ T60 w 9165"/>
              <a:gd name="T62" fmla="+- 0 572 332"/>
              <a:gd name="T63" fmla="*/ 572 h 2004"/>
              <a:gd name="T64" fmla="+- 0 10531 1371"/>
              <a:gd name="T65" fmla="*/ T64 w 9165"/>
              <a:gd name="T66" fmla="+- 0 433 332"/>
              <a:gd name="T67" fmla="*/ 433 h 2004"/>
              <a:gd name="T68" fmla="+- 0 10505 1371"/>
              <a:gd name="T69" fmla="*/ T68 w 9165"/>
              <a:gd name="T70" fmla="+- 0 362 332"/>
              <a:gd name="T71" fmla="*/ 362 h 2004"/>
              <a:gd name="T72" fmla="+- 0 10434 1371"/>
              <a:gd name="T73" fmla="*/ T72 w 9165"/>
              <a:gd name="T74" fmla="+- 0 336 332"/>
              <a:gd name="T75" fmla="*/ 336 h 2004"/>
              <a:gd name="T76" fmla="+- 0 10295 1371"/>
              <a:gd name="T77" fmla="*/ T76 w 9165"/>
              <a:gd name="T78" fmla="+- 0 332 332"/>
              <a:gd name="T79" fmla="*/ 332 h 2004"/>
              <a:gd name="T80" fmla="+- 0 1611 1371"/>
              <a:gd name="T81" fmla="*/ T80 w 9165"/>
              <a:gd name="T82" fmla="+- 0 332 332"/>
              <a:gd name="T83" fmla="*/ 332 h 2004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</a:cxnLst>
            <a:rect l="0" t="0" r="r" b="b"/>
            <a:pathLst>
              <a:path w="9165" h="2004">
                <a:moveTo>
                  <a:pt x="240" y="0"/>
                </a:moveTo>
                <a:lnTo>
                  <a:pt x="101" y="4"/>
                </a:lnTo>
                <a:lnTo>
                  <a:pt x="30" y="30"/>
                </a:lnTo>
                <a:lnTo>
                  <a:pt x="3" y="101"/>
                </a:lnTo>
                <a:lnTo>
                  <a:pt x="0" y="240"/>
                </a:lnTo>
                <a:lnTo>
                  <a:pt x="0" y="1764"/>
                </a:lnTo>
                <a:lnTo>
                  <a:pt x="3" y="1903"/>
                </a:lnTo>
                <a:lnTo>
                  <a:pt x="30" y="1974"/>
                </a:lnTo>
                <a:lnTo>
                  <a:pt x="101" y="2000"/>
                </a:lnTo>
                <a:lnTo>
                  <a:pt x="240" y="2004"/>
                </a:lnTo>
                <a:lnTo>
                  <a:pt x="8924" y="2004"/>
                </a:lnTo>
                <a:lnTo>
                  <a:pt x="9063" y="2000"/>
                </a:lnTo>
                <a:lnTo>
                  <a:pt x="9134" y="1974"/>
                </a:lnTo>
                <a:lnTo>
                  <a:pt x="9160" y="1903"/>
                </a:lnTo>
                <a:lnTo>
                  <a:pt x="9164" y="1764"/>
                </a:lnTo>
                <a:lnTo>
                  <a:pt x="9164" y="240"/>
                </a:lnTo>
                <a:lnTo>
                  <a:pt x="9160" y="101"/>
                </a:lnTo>
                <a:lnTo>
                  <a:pt x="9134" y="30"/>
                </a:lnTo>
                <a:lnTo>
                  <a:pt x="9063" y="4"/>
                </a:lnTo>
                <a:lnTo>
                  <a:pt x="8924" y="0"/>
                </a:lnTo>
                <a:lnTo>
                  <a:pt x="240" y="0"/>
                </a:lnTo>
                <a:close/>
              </a:path>
            </a:pathLst>
          </a:custGeom>
          <a:noFill/>
          <a:ln w="12700">
            <a:solidFill>
              <a:srgbClr val="B51F2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80450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704045" y="999830"/>
            <a:ext cx="11170275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200" b="1" u="sng" dirty="0">
                <a:cs typeface="Arial" panose="020B0604020202020204" pitchFamily="34" charset="0"/>
              </a:rPr>
              <a:t>QUANTO À FREQUÊNCIA DE PROCESSAMENTO</a:t>
            </a:r>
          </a:p>
          <a:p>
            <a:pPr algn="just"/>
            <a:endParaRPr lang="pt-BR" sz="1500" b="1" dirty="0">
              <a:cs typeface="Arial" panose="020B0604020202020204" pitchFamily="34" charset="0"/>
            </a:endParaRPr>
          </a:p>
          <a:p>
            <a:pPr algn="just"/>
            <a:r>
              <a:rPr lang="pt-BR" sz="3200" b="1" u="sng" dirty="0">
                <a:cs typeface="Arial" panose="020B0604020202020204" pitchFamily="34" charset="0"/>
              </a:rPr>
              <a:t>CLOCK</a:t>
            </a:r>
            <a:r>
              <a:rPr lang="pt-BR" sz="3200" b="1" dirty="0">
                <a:cs typeface="Arial" panose="020B0604020202020204" pitchFamily="34" charset="0"/>
              </a:rPr>
              <a:t>: gerador de impulsos que serão </a:t>
            </a:r>
            <a:r>
              <a:rPr lang="pt-BR" sz="3200" b="1" dirty="0">
                <a:solidFill>
                  <a:srgbClr val="FF0000"/>
                </a:solidFill>
                <a:cs typeface="Arial" panose="020B0604020202020204" pitchFamily="34" charset="0"/>
              </a:rPr>
              <a:t>repetidos</a:t>
            </a:r>
            <a:r>
              <a:rPr lang="pt-BR" sz="3200" b="1" dirty="0">
                <a:cs typeface="Arial" panose="020B0604020202020204" pitchFamily="34" charset="0"/>
              </a:rPr>
              <a:t> dentro de determinado tempo, formando, assim, a </a:t>
            </a:r>
            <a:r>
              <a:rPr lang="pt-BR" sz="3200" b="1" dirty="0">
                <a:solidFill>
                  <a:srgbClr val="FF0000"/>
                </a:solidFill>
                <a:cs typeface="Arial" panose="020B0604020202020204" pitchFamily="34" charset="0"/>
              </a:rPr>
              <a:t>frequência</a:t>
            </a:r>
            <a:r>
              <a:rPr lang="pt-BR" sz="3200" b="1" dirty="0">
                <a:cs typeface="Arial" panose="020B0604020202020204" pitchFamily="34" charset="0"/>
              </a:rPr>
              <a:t>, que será medida em hertz.</a:t>
            </a:r>
          </a:p>
          <a:p>
            <a:pPr algn="just"/>
            <a:endParaRPr lang="pt-BR" sz="1500" b="1" dirty="0">
              <a:cs typeface="Arial" panose="020B0604020202020204" pitchFamily="34" charset="0"/>
            </a:endParaRPr>
          </a:p>
          <a:p>
            <a:pPr algn="just"/>
            <a:r>
              <a:rPr lang="pt-BR" sz="3200" b="1" u="sng" dirty="0">
                <a:cs typeface="Arial" panose="020B0604020202020204" pitchFamily="34" charset="0"/>
              </a:rPr>
              <a:t>HERTZ</a:t>
            </a:r>
            <a:r>
              <a:rPr lang="pt-BR" sz="3200" b="1" dirty="0">
                <a:cs typeface="Arial" panose="020B0604020202020204" pitchFamily="34" charset="0"/>
              </a:rPr>
              <a:t>: unidade de medida de </a:t>
            </a:r>
            <a:r>
              <a:rPr lang="pt-BR" sz="3200" b="1" dirty="0">
                <a:solidFill>
                  <a:srgbClr val="FF0000"/>
                </a:solidFill>
                <a:cs typeface="Arial" panose="020B0604020202020204" pitchFamily="34" charset="0"/>
              </a:rPr>
              <a:t>frequência</a:t>
            </a:r>
            <a:r>
              <a:rPr lang="pt-BR" sz="3200" b="1" dirty="0">
                <a:cs typeface="Arial" panose="020B0604020202020204" pitchFamily="34" charset="0"/>
              </a:rPr>
              <a:t> referente ao número de </a:t>
            </a:r>
            <a:r>
              <a:rPr lang="pt-BR" sz="3200" b="1" dirty="0">
                <a:solidFill>
                  <a:srgbClr val="FF0000"/>
                </a:solidFill>
                <a:cs typeface="Arial" panose="020B0604020202020204" pitchFamily="34" charset="0"/>
              </a:rPr>
              <a:t>ciclos</a:t>
            </a:r>
            <a:r>
              <a:rPr lang="pt-BR" sz="3200" b="1" dirty="0">
                <a:cs typeface="Arial" panose="020B0604020202020204" pitchFamily="34" charset="0"/>
              </a:rPr>
              <a:t> realizados por </a:t>
            </a:r>
            <a:r>
              <a:rPr lang="pt-BR" sz="3200" b="1" dirty="0">
                <a:solidFill>
                  <a:srgbClr val="FF0000"/>
                </a:solidFill>
                <a:cs typeface="Arial" panose="020B0604020202020204" pitchFamily="34" charset="0"/>
              </a:rPr>
              <a:t>segundo</a:t>
            </a:r>
            <a:r>
              <a:rPr lang="pt-BR" sz="3200" b="1" dirty="0"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12093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910106" y="255817"/>
            <a:ext cx="10874063" cy="57400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200" b="1" u="sng" dirty="0">
                <a:cs typeface="Arial" panose="020B0604020202020204" pitchFamily="34" charset="0"/>
              </a:rPr>
              <a:t>FREQUÊNCIA INTERNA</a:t>
            </a:r>
            <a:r>
              <a:rPr lang="pt-BR" sz="3200" b="1" dirty="0">
                <a:cs typeface="Arial" panose="020B0604020202020204" pitchFamily="34" charset="0"/>
              </a:rPr>
              <a:t>: os processadores têm uma frequência </a:t>
            </a:r>
            <a:r>
              <a:rPr lang="pt-BR" sz="3200" b="1" dirty="0">
                <a:solidFill>
                  <a:srgbClr val="FF0000"/>
                </a:solidFill>
                <a:cs typeface="Arial" panose="020B0604020202020204" pitchFamily="34" charset="0"/>
              </a:rPr>
              <a:t>interna</a:t>
            </a:r>
            <a:r>
              <a:rPr lang="pt-BR" sz="3200" b="1" dirty="0">
                <a:cs typeface="Arial" panose="020B0604020202020204" pitchFamily="34" charset="0"/>
              </a:rPr>
              <a:t> com a qual </a:t>
            </a:r>
            <a:r>
              <a:rPr lang="pt-BR" sz="3200" b="1" dirty="0">
                <a:solidFill>
                  <a:srgbClr val="FF0000"/>
                </a:solidFill>
                <a:cs typeface="Arial" panose="020B0604020202020204" pitchFamily="34" charset="0"/>
              </a:rPr>
              <a:t>executam as instruções</a:t>
            </a:r>
            <a:r>
              <a:rPr lang="pt-BR" sz="3200" b="1" dirty="0">
                <a:cs typeface="Arial" panose="020B0604020202020204" pitchFamily="34" charset="0"/>
              </a:rPr>
              <a:t>. O </a:t>
            </a:r>
            <a:r>
              <a:rPr lang="pt-BR" sz="3200" b="1" dirty="0">
                <a:solidFill>
                  <a:srgbClr val="FF0000"/>
                </a:solidFill>
                <a:cs typeface="Arial" panose="020B0604020202020204" pitchFamily="34" charset="0"/>
              </a:rPr>
              <a:t>tempo</a:t>
            </a:r>
            <a:r>
              <a:rPr lang="pt-BR" sz="3200" b="1" dirty="0">
                <a:cs typeface="Arial" panose="020B0604020202020204" pitchFamily="34" charset="0"/>
              </a:rPr>
              <a:t> que o processador </a:t>
            </a:r>
            <a:r>
              <a:rPr lang="pt-BR" sz="3200" b="1" dirty="0">
                <a:solidFill>
                  <a:srgbClr val="FF0000"/>
                </a:solidFill>
                <a:cs typeface="Arial" panose="020B0604020202020204" pitchFamily="34" charset="0"/>
              </a:rPr>
              <a:t>consome</a:t>
            </a:r>
            <a:r>
              <a:rPr lang="pt-BR" sz="3200" b="1" dirty="0">
                <a:cs typeface="Arial" panose="020B0604020202020204" pitchFamily="34" charset="0"/>
              </a:rPr>
              <a:t> para executar as operações é </a:t>
            </a:r>
            <a:r>
              <a:rPr lang="pt-BR" sz="3200" b="1" dirty="0">
                <a:solidFill>
                  <a:srgbClr val="FF0000"/>
                </a:solidFill>
                <a:cs typeface="Arial" panose="020B0604020202020204" pitchFamily="34" charset="0"/>
              </a:rPr>
              <a:t>medido</a:t>
            </a:r>
            <a:r>
              <a:rPr lang="pt-BR" sz="3200" b="1" dirty="0">
                <a:cs typeface="Arial" panose="020B0604020202020204" pitchFamily="34" charset="0"/>
              </a:rPr>
              <a:t> em </a:t>
            </a:r>
            <a:r>
              <a:rPr lang="pt-BR" sz="3200" b="1" dirty="0">
                <a:solidFill>
                  <a:srgbClr val="FF0000"/>
                </a:solidFill>
                <a:cs typeface="Arial" panose="020B0604020202020204" pitchFamily="34" charset="0"/>
              </a:rPr>
              <a:t>ciclos</a:t>
            </a:r>
            <a:r>
              <a:rPr lang="pt-BR" sz="3200" b="1" dirty="0">
                <a:cs typeface="Arial" panose="020B0604020202020204" pitchFamily="34" charset="0"/>
              </a:rPr>
              <a:t> por </a:t>
            </a:r>
            <a:r>
              <a:rPr lang="pt-BR" sz="3200" b="1" dirty="0">
                <a:solidFill>
                  <a:srgbClr val="FF0000"/>
                </a:solidFill>
                <a:cs typeface="Arial" panose="020B0604020202020204" pitchFamily="34" charset="0"/>
              </a:rPr>
              <a:t>segundos</a:t>
            </a:r>
            <a:r>
              <a:rPr lang="pt-BR" sz="3200" b="1" dirty="0">
                <a:cs typeface="Arial" panose="020B0604020202020204" pitchFamily="34" charset="0"/>
              </a:rPr>
              <a:t> (HERTZ). Portanto, a unidade de medida de frequência de um processador é o HERTZ. </a:t>
            </a:r>
          </a:p>
          <a:p>
            <a:pPr algn="just"/>
            <a:r>
              <a:rPr lang="pt-BR" sz="3200" b="1" dirty="0">
                <a:cs typeface="Arial" panose="020B0604020202020204" pitchFamily="34" charset="0"/>
              </a:rPr>
              <a:t>Exemplos: 1 GHz – 1.000.000.000 ciclos por segundo.</a:t>
            </a:r>
          </a:p>
          <a:p>
            <a:pPr algn="just"/>
            <a:endParaRPr lang="pt-BR" sz="1500" b="1" dirty="0">
              <a:cs typeface="Arial" panose="020B0604020202020204" pitchFamily="34" charset="0"/>
            </a:endParaRPr>
          </a:p>
          <a:p>
            <a:pPr algn="just"/>
            <a:r>
              <a:rPr lang="pt-BR" sz="3200" b="1" u="sng" dirty="0">
                <a:cs typeface="Arial" panose="020B0604020202020204" pitchFamily="34" charset="0"/>
              </a:rPr>
              <a:t>MULTINÚCLEO</a:t>
            </a:r>
            <a:r>
              <a:rPr lang="pt-BR" sz="3200" b="1" dirty="0">
                <a:cs typeface="Arial" panose="020B0604020202020204" pitchFamily="34" charset="0"/>
              </a:rPr>
              <a:t>: ou do inglês </a:t>
            </a:r>
            <a:r>
              <a:rPr lang="pt-BR" sz="3200" b="1" dirty="0" err="1">
                <a:solidFill>
                  <a:srgbClr val="FF0000"/>
                </a:solidFill>
                <a:cs typeface="Arial" panose="020B0604020202020204" pitchFamily="34" charset="0"/>
              </a:rPr>
              <a:t>multicore</a:t>
            </a:r>
            <a:r>
              <a:rPr lang="pt-BR" sz="3200" b="1" dirty="0">
                <a:cs typeface="Arial" panose="020B0604020202020204" pitchFamily="34" charset="0"/>
              </a:rPr>
              <a:t>, consiste em colocar </a:t>
            </a:r>
            <a:r>
              <a:rPr lang="pt-BR" sz="3200" b="1" dirty="0">
                <a:solidFill>
                  <a:srgbClr val="FF0000"/>
                </a:solidFill>
                <a:cs typeface="Arial" panose="020B0604020202020204" pitchFamily="34" charset="0"/>
              </a:rPr>
              <a:t>dois</a:t>
            </a:r>
            <a:r>
              <a:rPr lang="pt-BR" sz="3200" b="1" dirty="0">
                <a:cs typeface="Arial" panose="020B0604020202020204" pitchFamily="34" charset="0"/>
              </a:rPr>
              <a:t> ou </a:t>
            </a:r>
            <a:r>
              <a:rPr lang="pt-BR" sz="3200" b="1" dirty="0">
                <a:solidFill>
                  <a:srgbClr val="FF0000"/>
                </a:solidFill>
                <a:cs typeface="Arial" panose="020B0604020202020204" pitchFamily="34" charset="0"/>
              </a:rPr>
              <a:t>mais</a:t>
            </a:r>
            <a:r>
              <a:rPr lang="pt-BR" sz="3200" b="1" dirty="0">
                <a:cs typeface="Arial" panose="020B0604020202020204" pitchFamily="34" charset="0"/>
              </a:rPr>
              <a:t> </a:t>
            </a:r>
            <a:r>
              <a:rPr lang="pt-BR" sz="3200" b="1" dirty="0">
                <a:solidFill>
                  <a:srgbClr val="FF0000"/>
                </a:solidFill>
                <a:cs typeface="Arial" panose="020B0604020202020204" pitchFamily="34" charset="0"/>
              </a:rPr>
              <a:t>núcleos</a:t>
            </a:r>
            <a:r>
              <a:rPr lang="pt-BR" sz="3200" b="1" dirty="0">
                <a:cs typeface="Arial" panose="020B0604020202020204" pitchFamily="34" charset="0"/>
              </a:rPr>
              <a:t> de processamento (cores) no interior de um </a:t>
            </a:r>
            <a:r>
              <a:rPr lang="pt-BR" sz="3200" b="1" dirty="0">
                <a:solidFill>
                  <a:srgbClr val="FF0000"/>
                </a:solidFill>
                <a:cs typeface="Arial" panose="020B0604020202020204" pitchFamily="34" charset="0"/>
              </a:rPr>
              <a:t>único</a:t>
            </a:r>
            <a:r>
              <a:rPr lang="pt-BR" sz="3200" b="1" dirty="0">
                <a:cs typeface="Arial" panose="020B0604020202020204" pitchFamily="34" charset="0"/>
              </a:rPr>
              <a:t> chip. Estes dois ou mais núcleos são </a:t>
            </a:r>
            <a:r>
              <a:rPr lang="pt-BR" sz="3200" b="1" dirty="0">
                <a:solidFill>
                  <a:srgbClr val="FF0000"/>
                </a:solidFill>
                <a:cs typeface="Arial" panose="020B0604020202020204" pitchFamily="34" charset="0"/>
              </a:rPr>
              <a:t>responsáveis</a:t>
            </a:r>
            <a:r>
              <a:rPr lang="pt-BR" sz="3200" b="1" dirty="0">
                <a:cs typeface="Arial" panose="020B0604020202020204" pitchFamily="34" charset="0"/>
              </a:rPr>
              <a:t> por </a:t>
            </a:r>
            <a:r>
              <a:rPr lang="pt-BR" sz="3200" b="1" dirty="0">
                <a:solidFill>
                  <a:srgbClr val="FF0000"/>
                </a:solidFill>
                <a:cs typeface="Arial" panose="020B0604020202020204" pitchFamily="34" charset="0"/>
              </a:rPr>
              <a:t>dividir</a:t>
            </a:r>
            <a:r>
              <a:rPr lang="pt-BR" sz="3200" b="1" dirty="0">
                <a:cs typeface="Arial" panose="020B0604020202020204" pitchFamily="34" charset="0"/>
              </a:rPr>
              <a:t> as </a:t>
            </a:r>
            <a:r>
              <a:rPr lang="pt-BR" sz="3200" b="1" dirty="0">
                <a:solidFill>
                  <a:srgbClr val="FF0000"/>
                </a:solidFill>
                <a:cs typeface="Arial" panose="020B0604020202020204" pitchFamily="34" charset="0"/>
              </a:rPr>
              <a:t>tarefas</a:t>
            </a:r>
            <a:r>
              <a:rPr lang="pt-BR" sz="3200" b="1" dirty="0">
                <a:cs typeface="Arial" panose="020B0604020202020204" pitchFamily="34" charset="0"/>
              </a:rPr>
              <a:t> entre si, ou seja, permitem trabalhar em </a:t>
            </a:r>
          </a:p>
          <a:p>
            <a:pPr algn="just"/>
            <a:r>
              <a:rPr lang="pt-BR" sz="3200" b="1" dirty="0">
                <a:cs typeface="Arial" panose="020B0604020202020204" pitchFamily="34" charset="0"/>
              </a:rPr>
              <a:t>um ambiente </a:t>
            </a:r>
            <a:r>
              <a:rPr lang="pt-BR" sz="3200" b="1" dirty="0">
                <a:solidFill>
                  <a:srgbClr val="FF0000"/>
                </a:solidFill>
                <a:cs typeface="Arial" panose="020B0604020202020204" pitchFamily="34" charset="0"/>
              </a:rPr>
              <a:t>multitarefa</a:t>
            </a:r>
            <a:r>
              <a:rPr lang="pt-BR" sz="3200" b="1" dirty="0"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865832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5374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991674" y="178543"/>
            <a:ext cx="10968506" cy="5247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200" b="1" u="sng" dirty="0">
                <a:cs typeface="Arial" panose="020B0604020202020204" pitchFamily="34" charset="0"/>
              </a:rPr>
              <a:t>QUESTÃO:</a:t>
            </a:r>
          </a:p>
          <a:p>
            <a:pPr algn="just"/>
            <a:endParaRPr lang="pt-BR" sz="1500" b="1" dirty="0">
              <a:cs typeface="Arial" panose="020B0604020202020204" pitchFamily="34" charset="0"/>
            </a:endParaRPr>
          </a:p>
          <a:p>
            <a:pPr algn="just"/>
            <a:r>
              <a:rPr lang="pt-BR" sz="3200" b="1" dirty="0">
                <a:cs typeface="Arial" panose="020B0604020202020204" pitchFamily="34" charset="0"/>
              </a:rPr>
              <a:t>Correspondem, respectivamente, aos elementos placa de som, editor de texto, modem, editor de planilha e navegador de internet:</a:t>
            </a:r>
          </a:p>
          <a:p>
            <a:pPr algn="just"/>
            <a:endParaRPr lang="pt-BR" sz="3200" b="1" dirty="0">
              <a:cs typeface="Arial" panose="020B0604020202020204" pitchFamily="34" charset="0"/>
            </a:endParaRPr>
          </a:p>
          <a:p>
            <a:pPr algn="just"/>
            <a:r>
              <a:rPr lang="pt-BR" sz="3200" b="1" dirty="0">
                <a:cs typeface="Arial" panose="020B0604020202020204" pitchFamily="34" charset="0"/>
              </a:rPr>
              <a:t>a)	software, software, hardware, software e hardware.</a:t>
            </a:r>
          </a:p>
          <a:p>
            <a:pPr algn="just"/>
            <a:r>
              <a:rPr lang="pt-BR" sz="3200" b="1" dirty="0">
                <a:cs typeface="Arial" panose="020B0604020202020204" pitchFamily="34" charset="0"/>
              </a:rPr>
              <a:t>b)	hardware, software, software, software e hardware.</a:t>
            </a:r>
          </a:p>
          <a:p>
            <a:pPr algn="just"/>
            <a:r>
              <a:rPr lang="pt-BR" sz="3200" b="1" dirty="0">
                <a:cs typeface="Arial" panose="020B0604020202020204" pitchFamily="34" charset="0"/>
              </a:rPr>
              <a:t>c)	hardware, software, hardware, hardware e software.</a:t>
            </a:r>
          </a:p>
          <a:p>
            <a:pPr algn="just"/>
            <a:r>
              <a:rPr lang="pt-BR" sz="3200" b="1" dirty="0">
                <a:cs typeface="Arial" panose="020B0604020202020204" pitchFamily="34" charset="0"/>
              </a:rPr>
              <a:t>d)	software, hardware, hardware, software e software.</a:t>
            </a:r>
          </a:p>
          <a:p>
            <a:pPr algn="just"/>
            <a:r>
              <a:rPr lang="pt-BR" sz="3200" b="1" dirty="0">
                <a:cs typeface="Arial" panose="020B0604020202020204" pitchFamily="34" charset="0"/>
              </a:rPr>
              <a:t>e)	hardware, software, hardware, software e software.</a:t>
            </a:r>
          </a:p>
        </p:txBody>
      </p:sp>
      <p:sp>
        <p:nvSpPr>
          <p:cNvPr id="3" name="Elipse 2"/>
          <p:cNvSpPr/>
          <p:nvPr/>
        </p:nvSpPr>
        <p:spPr>
          <a:xfrm>
            <a:off x="991674" y="4878789"/>
            <a:ext cx="489396" cy="5473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4006545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-1" y="690131"/>
            <a:ext cx="100455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2495" algn="just">
              <a:spcAft>
                <a:spcPts val="0"/>
              </a:spcAft>
            </a:pPr>
            <a:r>
              <a:rPr lang="pt-BR" sz="3200" b="1" u="sng" dirty="0">
                <a:ea typeface="Trebuchet MS" panose="020B0603020202020204" pitchFamily="34" charset="0"/>
                <a:cs typeface="Arial" panose="020B0604020202020204" pitchFamily="34" charset="0"/>
              </a:rPr>
              <a:t>CONCEITOS BÁSICOS DE INFORMÁTICA - SOFTWARE</a:t>
            </a:r>
            <a:endParaRPr lang="pt-BR" sz="3200" b="1" u="sng" dirty="0">
              <a:effectLst/>
              <a:ea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936259" y="1331814"/>
            <a:ext cx="10972405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200" b="1" u="sng" dirty="0">
                <a:cs typeface="Arial" panose="020B0604020202020204" pitchFamily="34" charset="0"/>
              </a:rPr>
              <a:t>O computador</a:t>
            </a:r>
          </a:p>
          <a:p>
            <a:pPr algn="just"/>
            <a:endParaRPr lang="pt-BR" sz="1500" b="1" dirty="0">
              <a:cs typeface="Arial" panose="020B0604020202020204" pitchFamily="34" charset="0"/>
            </a:endParaRPr>
          </a:p>
          <a:p>
            <a:pPr algn="just"/>
            <a:r>
              <a:rPr lang="pt-BR" sz="3200" b="1" dirty="0">
                <a:cs typeface="Arial" panose="020B0604020202020204" pitchFamily="34" charset="0"/>
              </a:rPr>
              <a:t>Um sistema computacional é formado basicamente por </a:t>
            </a:r>
            <a:r>
              <a:rPr lang="pt-BR" sz="3200" b="1" dirty="0">
                <a:solidFill>
                  <a:srgbClr val="FF0000"/>
                </a:solidFill>
                <a:cs typeface="Arial" panose="020B0604020202020204" pitchFamily="34" charset="0"/>
              </a:rPr>
              <a:t>duas estruturas</a:t>
            </a:r>
            <a:r>
              <a:rPr lang="pt-BR" sz="3200" b="1" dirty="0">
                <a:cs typeface="Arial" panose="020B0604020202020204" pitchFamily="34" charset="0"/>
              </a:rPr>
              <a:t>. Uma é denominada </a:t>
            </a:r>
            <a:r>
              <a:rPr lang="pt-BR" sz="3200" b="1" dirty="0">
                <a:solidFill>
                  <a:srgbClr val="FF0000"/>
                </a:solidFill>
                <a:cs typeface="Arial" panose="020B0604020202020204" pitchFamily="34" charset="0"/>
              </a:rPr>
              <a:t>estrutura lógica </a:t>
            </a:r>
            <a:r>
              <a:rPr lang="pt-BR" sz="3200" b="1" dirty="0">
                <a:cs typeface="Arial" panose="020B0604020202020204" pitchFamily="34" charset="0"/>
              </a:rPr>
              <a:t>(software) e a outra </a:t>
            </a:r>
            <a:r>
              <a:rPr lang="pt-BR" sz="3200" b="1" dirty="0">
                <a:solidFill>
                  <a:srgbClr val="FF0000"/>
                </a:solidFill>
                <a:cs typeface="Arial" panose="020B0604020202020204" pitchFamily="34" charset="0"/>
              </a:rPr>
              <a:t>estrutura física </a:t>
            </a:r>
            <a:r>
              <a:rPr lang="pt-BR" sz="3200" b="1" dirty="0">
                <a:cs typeface="Arial" panose="020B0604020202020204" pitchFamily="34" charset="0"/>
              </a:rPr>
              <a:t>(hardware). </a:t>
            </a:r>
            <a:r>
              <a:rPr lang="en-US" sz="3200" b="1" dirty="0" err="1">
                <a:cs typeface="Arial" panose="020B0604020202020204" pitchFamily="34" charset="0"/>
              </a:rPr>
              <a:t>Ambas</a:t>
            </a:r>
            <a:r>
              <a:rPr lang="en-US" sz="3200" b="1" dirty="0">
                <a:cs typeface="Arial" panose="020B0604020202020204" pitchFamily="34" charset="0"/>
              </a:rPr>
              <a:t> </a:t>
            </a:r>
            <a:r>
              <a:rPr lang="en-US" sz="3200" b="1" dirty="0" err="1">
                <a:cs typeface="Arial" panose="020B0604020202020204" pitchFamily="34" charset="0"/>
              </a:rPr>
              <a:t>funcionam</a:t>
            </a:r>
            <a:r>
              <a:rPr lang="en-US" sz="3200" b="1" dirty="0">
                <a:cs typeface="Arial" panose="020B0604020202020204" pitchFamily="34" charset="0"/>
              </a:rPr>
              <a:t> </a:t>
            </a:r>
            <a:r>
              <a:rPr lang="en-US" sz="3200" b="1" dirty="0" err="1">
                <a:cs typeface="Arial" panose="020B0604020202020204" pitchFamily="34" charset="0"/>
              </a:rPr>
              <a:t>em</a:t>
            </a:r>
            <a:r>
              <a:rPr lang="en-US" sz="3200" b="1" dirty="0">
                <a:cs typeface="Arial" panose="020B0604020202020204" pitchFamily="34" charset="0"/>
              </a:rPr>
              <a:t> </a:t>
            </a:r>
            <a:r>
              <a:rPr lang="en-US" sz="3200" b="1" dirty="0" err="1">
                <a:cs typeface="Arial" panose="020B0604020202020204" pitchFamily="34" charset="0"/>
              </a:rPr>
              <a:t>conjunto</a:t>
            </a:r>
            <a:r>
              <a:rPr lang="en-US" sz="3200" b="1" dirty="0">
                <a:cs typeface="Arial" panose="020B0604020202020204" pitchFamily="34" charset="0"/>
              </a:rPr>
              <a:t>.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7DB731B2-360F-42A0-26EA-D2D8A2C8B8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685742"/>
            <a:ext cx="3790121" cy="2826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0971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922985" y="168832"/>
            <a:ext cx="11088711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pt-BR" sz="3200" b="1" u="sng" dirty="0">
                <a:cs typeface="Arial" panose="020B0604020202020204" pitchFamily="34" charset="0"/>
              </a:rPr>
              <a:t>Hardware</a:t>
            </a:r>
            <a:r>
              <a:rPr lang="pt-BR" sz="3200" b="1" dirty="0">
                <a:cs typeface="Arial" panose="020B0604020202020204" pitchFamily="34" charset="0"/>
              </a:rPr>
              <a:t>: é o conjunto de </a:t>
            </a:r>
            <a:r>
              <a:rPr lang="pt-BR" sz="3200" b="1" dirty="0">
                <a:solidFill>
                  <a:srgbClr val="FF0000"/>
                </a:solidFill>
                <a:cs typeface="Arial" panose="020B0604020202020204" pitchFamily="34" charset="0"/>
              </a:rPr>
              <a:t>elementos físicos </a:t>
            </a:r>
            <a:r>
              <a:rPr lang="pt-BR" sz="3200" b="1" dirty="0">
                <a:cs typeface="Arial" panose="020B0604020202020204" pitchFamily="34" charset="0"/>
              </a:rPr>
              <a:t>que compõem o sistema computacional. Como por exemplo, memória, periféricos, cabos, placas e chips que fazem do computador, impressora, etc.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pt-BR" sz="1000" b="1" dirty="0">
              <a:cs typeface="Arial" panose="020B0604020202020204" pitchFamily="34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pt-BR" sz="3200" b="1" u="sng" dirty="0">
                <a:cs typeface="Arial" panose="020B0604020202020204" pitchFamily="34" charset="0"/>
              </a:rPr>
              <a:t>Software</a:t>
            </a:r>
            <a:r>
              <a:rPr lang="pt-BR" sz="3200" b="1" dirty="0">
                <a:cs typeface="Arial" panose="020B0604020202020204" pitchFamily="34" charset="0"/>
              </a:rPr>
              <a:t>: são os programas que, utilizando o hardware executam os </a:t>
            </a:r>
            <a:r>
              <a:rPr lang="pt-BR" sz="3200" b="1" dirty="0">
                <a:solidFill>
                  <a:srgbClr val="FF0000"/>
                </a:solidFill>
                <a:cs typeface="Arial" panose="020B0604020202020204" pitchFamily="34" charset="0"/>
              </a:rPr>
              <a:t>conjuntos de instruções </a:t>
            </a:r>
            <a:r>
              <a:rPr lang="pt-BR" sz="3200" b="1" dirty="0">
                <a:cs typeface="Arial" panose="020B0604020202020204" pitchFamily="34" charset="0"/>
              </a:rPr>
              <a:t>(algoritmos), fornecendo as características, as funções e o desempenho desejado para um sistema, programa ou aplicação.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pt-BR" sz="1000" b="1" dirty="0">
              <a:cs typeface="Arial" panose="020B0604020202020204" pitchFamily="34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pt-BR" sz="3200" b="1" u="sng" dirty="0" err="1">
                <a:cs typeface="Arial" panose="020B0604020202020204" pitchFamily="34" charset="0"/>
              </a:rPr>
              <a:t>Peopleware</a:t>
            </a:r>
            <a:r>
              <a:rPr lang="pt-BR" sz="3200" b="1" dirty="0">
                <a:cs typeface="Arial" panose="020B0604020202020204" pitchFamily="34" charset="0"/>
              </a:rPr>
              <a:t>: são pessoas que </a:t>
            </a:r>
            <a:r>
              <a:rPr lang="pt-BR" sz="3200" b="1" dirty="0">
                <a:solidFill>
                  <a:srgbClr val="FF0000"/>
                </a:solidFill>
                <a:cs typeface="Arial" panose="020B0604020202020204" pitchFamily="34" charset="0"/>
              </a:rPr>
              <a:t>trabalham direta</a:t>
            </a:r>
            <a:r>
              <a:rPr lang="pt-BR" sz="3200" b="1" dirty="0">
                <a:cs typeface="Arial" panose="020B0604020202020204" pitchFamily="34" charset="0"/>
              </a:rPr>
              <a:t>, ou </a:t>
            </a:r>
            <a:r>
              <a:rPr lang="pt-BR" sz="3200" b="1" dirty="0">
                <a:solidFill>
                  <a:srgbClr val="FF0000"/>
                </a:solidFill>
                <a:cs typeface="Arial" panose="020B0604020202020204" pitchFamily="34" charset="0"/>
              </a:rPr>
              <a:t>indiretamente</a:t>
            </a:r>
            <a:r>
              <a:rPr lang="pt-BR" sz="3200" b="1" dirty="0">
                <a:cs typeface="Arial" panose="020B0604020202020204" pitchFamily="34" charset="0"/>
              </a:rPr>
              <a:t>, com a área de tecnologia da informação.</a:t>
            </a:r>
          </a:p>
        </p:txBody>
      </p:sp>
    </p:spTree>
    <p:extLst>
      <p:ext uri="{BB962C8B-B14F-4D97-AF65-F5344CB8AC3E}">
        <p14:creationId xmlns:p14="http://schemas.microsoft.com/office/powerpoint/2010/main" val="1629279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698726" y="513449"/>
            <a:ext cx="106346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u="sng" dirty="0">
                <a:cs typeface="Arial" panose="020B0604020202020204" pitchFamily="34" charset="0"/>
              </a:rPr>
              <a:t>TIPOS DE SOFTWARES QUANTO À FORMA DE DISTRIBUIÇÃO</a:t>
            </a:r>
          </a:p>
        </p:txBody>
      </p:sp>
      <p:pic>
        <p:nvPicPr>
          <p:cNvPr id="4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4636" y="4176386"/>
            <a:ext cx="2799521" cy="2267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/>
          <p:cNvSpPr/>
          <p:nvPr/>
        </p:nvSpPr>
        <p:spPr>
          <a:xfrm>
            <a:off x="698726" y="1098224"/>
            <a:ext cx="1116271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200" b="1" u="sng" dirty="0"/>
              <a:t>PROPRIETÁRIO</a:t>
            </a:r>
            <a:r>
              <a:rPr lang="pt-BR" sz="3200" b="1" dirty="0"/>
              <a:t>: seu código fonte </a:t>
            </a:r>
            <a:r>
              <a:rPr lang="pt-BR" sz="3200" b="1" dirty="0">
                <a:solidFill>
                  <a:srgbClr val="FF0000"/>
                </a:solidFill>
              </a:rPr>
              <a:t>não é distribuído </a:t>
            </a:r>
            <a:r>
              <a:rPr lang="pt-BR" sz="3200" b="1" dirty="0"/>
              <a:t>e só poderá ser alterado, copiado e distribuído mediante </a:t>
            </a:r>
            <a:r>
              <a:rPr lang="pt-BR" sz="3200" b="1" dirty="0">
                <a:solidFill>
                  <a:srgbClr val="FF0000"/>
                </a:solidFill>
              </a:rPr>
              <a:t>autorização</a:t>
            </a:r>
            <a:r>
              <a:rPr lang="pt-BR" sz="3200" b="1" dirty="0"/>
              <a:t> de seu proprietário. A </a:t>
            </a:r>
            <a:r>
              <a:rPr lang="pt-BR" sz="3200" b="1" dirty="0">
                <a:solidFill>
                  <a:srgbClr val="FF0000"/>
                </a:solidFill>
              </a:rPr>
              <a:t>distribuição</a:t>
            </a:r>
            <a:r>
              <a:rPr lang="pt-BR" sz="3200" b="1" dirty="0"/>
              <a:t> é realizada por </a:t>
            </a:r>
            <a:r>
              <a:rPr lang="pt-BR" sz="3200" b="1" dirty="0">
                <a:solidFill>
                  <a:srgbClr val="FF0000"/>
                </a:solidFill>
              </a:rPr>
              <a:t>comercialização</a:t>
            </a:r>
            <a:r>
              <a:rPr lang="pt-BR" sz="3200" b="1" dirty="0"/>
              <a:t> e se dará no regime jurídico clássico comercial no qual a relação é baseada em </a:t>
            </a:r>
            <a:r>
              <a:rPr lang="pt-BR" sz="3200" b="1" dirty="0">
                <a:solidFill>
                  <a:srgbClr val="FF0000"/>
                </a:solidFill>
              </a:rPr>
              <a:t>restrições</a:t>
            </a:r>
            <a:r>
              <a:rPr lang="pt-BR" sz="3200" b="1" dirty="0"/>
              <a:t> e </a:t>
            </a:r>
            <a:r>
              <a:rPr lang="pt-BR" sz="3200" b="1" dirty="0">
                <a:solidFill>
                  <a:srgbClr val="FF0000"/>
                </a:solidFill>
              </a:rPr>
              <a:t>permissões</a:t>
            </a:r>
            <a:r>
              <a:rPr lang="pt-BR" sz="3200" b="1" dirty="0"/>
              <a:t> onerosas ou não, tutelando-se tanto a sua propriedade e autoria quanto a sua utilização. </a:t>
            </a:r>
          </a:p>
        </p:txBody>
      </p:sp>
    </p:spTree>
    <p:extLst>
      <p:ext uri="{BB962C8B-B14F-4D97-AF65-F5344CB8AC3E}">
        <p14:creationId xmlns:p14="http://schemas.microsoft.com/office/powerpoint/2010/main" val="7199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910107" y="218941"/>
            <a:ext cx="11037195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200" b="1" u="sng" dirty="0"/>
              <a:t>LIVRE</a:t>
            </a:r>
            <a:r>
              <a:rPr lang="pt-BR" sz="3200" b="1" dirty="0"/>
              <a:t>: </a:t>
            </a:r>
            <a:r>
              <a:rPr lang="pt-BR" sz="3200" b="1" dirty="0">
                <a:solidFill>
                  <a:srgbClr val="FF0000"/>
                </a:solidFill>
              </a:rPr>
              <a:t>disponibiliza</a:t>
            </a:r>
            <a:r>
              <a:rPr lang="pt-BR" sz="3200" b="1" dirty="0"/>
              <a:t> seu código-fonte e executável, </a:t>
            </a:r>
            <a:r>
              <a:rPr lang="pt-BR" sz="3200" b="1" dirty="0">
                <a:solidFill>
                  <a:srgbClr val="FF0000"/>
                </a:solidFill>
              </a:rPr>
              <a:t>podendo</a:t>
            </a:r>
            <a:r>
              <a:rPr lang="pt-BR" sz="3200" b="1" dirty="0"/>
              <a:t> seu código-fonte ser </a:t>
            </a:r>
            <a:r>
              <a:rPr lang="pt-BR" sz="3200" b="1" dirty="0">
                <a:solidFill>
                  <a:srgbClr val="FF0000"/>
                </a:solidFill>
              </a:rPr>
              <a:t>alterado</a:t>
            </a:r>
            <a:r>
              <a:rPr lang="pt-BR" sz="3200" b="1" dirty="0"/>
              <a:t>, </a:t>
            </a:r>
            <a:r>
              <a:rPr lang="pt-BR" sz="3200" b="1" dirty="0">
                <a:solidFill>
                  <a:srgbClr val="FF0000"/>
                </a:solidFill>
              </a:rPr>
              <a:t>copiado</a:t>
            </a:r>
            <a:r>
              <a:rPr lang="pt-BR" sz="3200" b="1" dirty="0"/>
              <a:t> e </a:t>
            </a:r>
            <a:r>
              <a:rPr lang="pt-BR" sz="3200" b="1" dirty="0">
                <a:solidFill>
                  <a:srgbClr val="FF0000"/>
                </a:solidFill>
              </a:rPr>
              <a:t>distribuído</a:t>
            </a:r>
            <a:r>
              <a:rPr lang="pt-BR" sz="3200" b="1" dirty="0"/>
              <a:t> mediante ou não pagamento. A </a:t>
            </a:r>
            <a:r>
              <a:rPr lang="pt-BR" sz="3200" b="1" dirty="0">
                <a:solidFill>
                  <a:srgbClr val="FF0000"/>
                </a:solidFill>
              </a:rPr>
              <a:t>distribuição</a:t>
            </a:r>
            <a:r>
              <a:rPr lang="pt-BR" sz="3200" b="1" dirty="0"/>
              <a:t> é realizada em um regime jurídico de colaboração não compulsória no qual a relação se baseia, ao contrário, em </a:t>
            </a:r>
            <a:r>
              <a:rPr lang="pt-BR" sz="3200" b="1" dirty="0">
                <a:solidFill>
                  <a:srgbClr val="FF0000"/>
                </a:solidFill>
              </a:rPr>
              <a:t>liberdades</a:t>
            </a:r>
            <a:r>
              <a:rPr lang="pt-BR" sz="3200" b="1" dirty="0"/>
              <a:t>, tutelando-se tão somente a autoria e a permanência desse mesmo regime nas distribuições subsequentes do software. </a:t>
            </a:r>
          </a:p>
          <a:p>
            <a:pPr algn="just"/>
            <a:r>
              <a:rPr lang="pt-BR" sz="3200" b="1" u="sng" dirty="0"/>
              <a:t>COMERCIAL</a:t>
            </a:r>
            <a:r>
              <a:rPr lang="pt-BR" sz="3200" b="1" dirty="0"/>
              <a:t>: é o software desenvolvido para ser </a:t>
            </a:r>
            <a:r>
              <a:rPr lang="pt-BR" sz="3200" b="1" dirty="0">
                <a:solidFill>
                  <a:srgbClr val="FF0000"/>
                </a:solidFill>
              </a:rPr>
              <a:t>comercializado</a:t>
            </a:r>
            <a:r>
              <a:rPr lang="pt-BR" sz="3200" b="1" dirty="0"/>
              <a:t> ou com </a:t>
            </a:r>
            <a:r>
              <a:rPr lang="pt-BR" sz="3200" b="1" dirty="0">
                <a:solidFill>
                  <a:srgbClr val="FF0000"/>
                </a:solidFill>
              </a:rPr>
              <a:t>interesses</a:t>
            </a:r>
            <a:r>
              <a:rPr lang="pt-BR" sz="3200" b="1" dirty="0"/>
              <a:t> </a:t>
            </a:r>
            <a:r>
              <a:rPr lang="pt-BR" sz="3200" b="1" dirty="0">
                <a:solidFill>
                  <a:srgbClr val="FF0000"/>
                </a:solidFill>
              </a:rPr>
              <a:t>financeiros</a:t>
            </a:r>
            <a:r>
              <a:rPr lang="pt-BR" sz="3200" b="1" dirty="0"/>
              <a:t>. Note que comercial e proprietário </a:t>
            </a:r>
            <a:r>
              <a:rPr lang="pt-BR" sz="3200" b="1" dirty="0">
                <a:solidFill>
                  <a:srgbClr val="FF0000"/>
                </a:solidFill>
              </a:rPr>
              <a:t>não</a:t>
            </a:r>
            <a:r>
              <a:rPr lang="pt-BR" sz="3200" b="1" dirty="0"/>
              <a:t> são o mesmo. A maioria do software comercial é proprietário, mas existe software livre que é comercial.</a:t>
            </a:r>
          </a:p>
        </p:txBody>
      </p:sp>
    </p:spTree>
    <p:extLst>
      <p:ext uri="{BB962C8B-B14F-4D97-AF65-F5344CB8AC3E}">
        <p14:creationId xmlns:p14="http://schemas.microsoft.com/office/powerpoint/2010/main" val="1735171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227526" y="1727590"/>
            <a:ext cx="1172406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200" b="1" u="sng" dirty="0"/>
              <a:t>FREEWARE</a:t>
            </a:r>
            <a:r>
              <a:rPr lang="pt-BR" sz="3200" b="1" dirty="0"/>
              <a:t> ou </a:t>
            </a:r>
            <a:r>
              <a:rPr lang="pt-BR" sz="3200" b="1" u="sng" dirty="0"/>
              <a:t>GRATUITO</a:t>
            </a:r>
            <a:r>
              <a:rPr lang="pt-BR" sz="3200" b="1" dirty="0"/>
              <a:t>: é </a:t>
            </a:r>
            <a:r>
              <a:rPr lang="pt-BR" sz="3200" b="1" dirty="0">
                <a:solidFill>
                  <a:srgbClr val="FF0000"/>
                </a:solidFill>
              </a:rPr>
              <a:t>qualquer</a:t>
            </a:r>
            <a:r>
              <a:rPr lang="pt-BR" sz="3200" b="1" dirty="0"/>
              <a:t> programa de computador cuja utilização </a:t>
            </a:r>
            <a:r>
              <a:rPr lang="pt-BR" sz="3200" b="1" dirty="0">
                <a:solidFill>
                  <a:srgbClr val="FF0000"/>
                </a:solidFill>
              </a:rPr>
              <a:t>não</a:t>
            </a:r>
            <a:r>
              <a:rPr lang="pt-BR" sz="3200" b="1" dirty="0"/>
              <a:t> implica o </a:t>
            </a:r>
            <a:r>
              <a:rPr lang="pt-BR" sz="3200" b="1" dirty="0">
                <a:solidFill>
                  <a:srgbClr val="FF0000"/>
                </a:solidFill>
              </a:rPr>
              <a:t>pagamento de licenças de uso </a:t>
            </a:r>
            <a:r>
              <a:rPr lang="pt-BR" sz="3200" b="1" dirty="0"/>
              <a:t>ou royalties. </a:t>
            </a:r>
          </a:p>
          <a:p>
            <a:pPr algn="just"/>
            <a:r>
              <a:rPr lang="pt-BR" sz="3200" b="1" dirty="0"/>
              <a:t>É importante </a:t>
            </a:r>
            <a:r>
              <a:rPr lang="pt-BR" sz="3200" b="1" dirty="0">
                <a:solidFill>
                  <a:srgbClr val="FF0000"/>
                </a:solidFill>
              </a:rPr>
              <a:t>não</a:t>
            </a:r>
            <a:r>
              <a:rPr lang="pt-BR" sz="3200" b="1" dirty="0"/>
              <a:t> confundir o </a:t>
            </a:r>
            <a:r>
              <a:rPr lang="pt-BR" sz="3200" b="1" dirty="0" err="1"/>
              <a:t>free</a:t>
            </a:r>
            <a:r>
              <a:rPr lang="pt-BR" sz="3200" b="1" dirty="0"/>
              <a:t> de freeware com o </a:t>
            </a:r>
            <a:r>
              <a:rPr lang="pt-BR" sz="3200" b="1" dirty="0" err="1"/>
              <a:t>free</a:t>
            </a:r>
            <a:r>
              <a:rPr lang="pt-BR" sz="3200" b="1" dirty="0"/>
              <a:t> de </a:t>
            </a:r>
            <a:r>
              <a:rPr lang="pt-BR" sz="3200" b="1" dirty="0" err="1"/>
              <a:t>free</a:t>
            </a:r>
            <a:r>
              <a:rPr lang="pt-BR" sz="3200" b="1" dirty="0"/>
              <a:t> software, pois, no primeiro uso, o significado é de </a:t>
            </a:r>
            <a:r>
              <a:rPr lang="pt-BR" sz="3200" b="1" dirty="0">
                <a:solidFill>
                  <a:srgbClr val="FF0000"/>
                </a:solidFill>
              </a:rPr>
              <a:t>gratuito</a:t>
            </a:r>
            <a:r>
              <a:rPr lang="pt-BR" sz="3200" b="1" dirty="0"/>
              <a:t>, e no segundo de </a:t>
            </a:r>
            <a:r>
              <a:rPr lang="pt-BR" sz="3200" b="1" dirty="0">
                <a:solidFill>
                  <a:srgbClr val="FF0000"/>
                </a:solidFill>
              </a:rPr>
              <a:t>livre</a:t>
            </a:r>
            <a:r>
              <a:rPr lang="pt-BR" sz="3200" b="1" dirty="0"/>
              <a:t>. </a:t>
            </a:r>
          </a:p>
        </p:txBody>
      </p:sp>
      <p:pic>
        <p:nvPicPr>
          <p:cNvPr id="2050" name="Picture 2" descr="Código aberto Software png | PNGWing">
            <a:extLst>
              <a:ext uri="{FF2B5EF4-FFF2-40B4-BE49-F238E27FC236}">
                <a16:creationId xmlns:a16="http://schemas.microsoft.com/office/drawing/2014/main" id="{009C9BA3-C8F1-9910-FA03-F58D5A0531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0278" y1="73602" x2="20278" y2="73602"/>
                        <a14:foregroundMark x1="38889" y1="68012" x2="38889" y2="680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656" y="3941504"/>
            <a:ext cx="2856014" cy="2554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92790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613892" y="848450"/>
            <a:ext cx="1102861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200" b="1" u="sng" dirty="0"/>
              <a:t>SHAREWARE</a:t>
            </a:r>
            <a:r>
              <a:rPr lang="pt-BR" sz="3200" b="1" dirty="0"/>
              <a:t>: é um programa de computador disponibilizado </a:t>
            </a:r>
            <a:r>
              <a:rPr lang="pt-BR" sz="3200" b="1" dirty="0">
                <a:solidFill>
                  <a:srgbClr val="FF0000"/>
                </a:solidFill>
              </a:rPr>
              <a:t>gratuitamente</a:t>
            </a:r>
            <a:r>
              <a:rPr lang="pt-BR" sz="3200" b="1" dirty="0"/>
              <a:t>, porém com algum tipo de </a:t>
            </a:r>
            <a:r>
              <a:rPr lang="pt-BR" sz="3200" b="1" dirty="0">
                <a:solidFill>
                  <a:srgbClr val="FF0000"/>
                </a:solidFill>
              </a:rPr>
              <a:t>limitação</a:t>
            </a:r>
            <a:r>
              <a:rPr lang="pt-BR" sz="3200" b="1" dirty="0"/>
              <a:t>. Sharewares geralmente possuem funcionalidades </a:t>
            </a:r>
            <a:r>
              <a:rPr lang="pt-BR" sz="3200" b="1" dirty="0">
                <a:solidFill>
                  <a:srgbClr val="FF0000"/>
                </a:solidFill>
              </a:rPr>
              <a:t>limitadas</a:t>
            </a:r>
            <a:r>
              <a:rPr lang="pt-BR" sz="3200" b="1" dirty="0"/>
              <a:t> e/ou tempo de uso gratuito do software limitado, após o fim do qual o usuário é requisitado a </a:t>
            </a:r>
            <a:r>
              <a:rPr lang="pt-BR" sz="3200" b="1" dirty="0">
                <a:solidFill>
                  <a:srgbClr val="FF0000"/>
                </a:solidFill>
              </a:rPr>
              <a:t>pagar</a:t>
            </a:r>
            <a:r>
              <a:rPr lang="pt-BR" sz="3200" b="1" dirty="0"/>
              <a:t> para acessar a funcionalidade completa ou poder continuar utilizando o programa. Um shareware está </a:t>
            </a:r>
            <a:r>
              <a:rPr lang="pt-BR" sz="3200" b="1" dirty="0">
                <a:solidFill>
                  <a:srgbClr val="FF0000"/>
                </a:solidFill>
              </a:rPr>
              <a:t>protegido</a:t>
            </a:r>
            <a:r>
              <a:rPr lang="pt-BR" sz="3200" b="1" dirty="0"/>
              <a:t> por </a:t>
            </a:r>
            <a:r>
              <a:rPr lang="pt-BR" sz="3200" b="1" dirty="0">
                <a:solidFill>
                  <a:srgbClr val="FF0000"/>
                </a:solidFill>
              </a:rPr>
              <a:t>direitos autorais</a:t>
            </a:r>
            <a:r>
              <a:rPr lang="pt-BR" sz="3200" b="1" dirty="0"/>
              <a:t>. Esse tipo de distribuição tem como objetivo comum </a:t>
            </a:r>
            <a:r>
              <a:rPr lang="pt-BR" sz="3200" b="1" dirty="0">
                <a:solidFill>
                  <a:srgbClr val="FF0000"/>
                </a:solidFill>
              </a:rPr>
              <a:t>divulgar</a:t>
            </a:r>
            <a:r>
              <a:rPr lang="pt-BR" sz="3200" b="1" dirty="0"/>
              <a:t> o software, assim os usuários podem testá-lo antes da aquisição.</a:t>
            </a:r>
          </a:p>
        </p:txBody>
      </p:sp>
    </p:spTree>
    <p:extLst>
      <p:ext uri="{BB962C8B-B14F-4D97-AF65-F5344CB8AC3E}">
        <p14:creationId xmlns:p14="http://schemas.microsoft.com/office/powerpoint/2010/main" val="181898569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de mestre IPM" id="{F47FC496-116B-45C0-8B75-A1EE3124CAB7}" vid="{FEB82E1B-2376-4A8F-BFB7-B71B2B7F71C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Slide master IPM</Template>
  <TotalTime>596</TotalTime>
  <Words>1804</Words>
  <Application>Microsoft Office PowerPoint</Application>
  <PresentationFormat>Widescreen</PresentationFormat>
  <Paragraphs>136</Paragraphs>
  <Slides>28</Slides>
  <Notes>0</Notes>
  <HiddenSlides>2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Trebuchet MS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ASUS</dc:creator>
  <cp:lastModifiedBy>Luiz Felipe De Oliveira</cp:lastModifiedBy>
  <cp:revision>35</cp:revision>
  <dcterms:created xsi:type="dcterms:W3CDTF">2020-07-08T19:31:21Z</dcterms:created>
  <dcterms:modified xsi:type="dcterms:W3CDTF">2023-11-26T22:35:25Z</dcterms:modified>
</cp:coreProperties>
</file>