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341" r:id="rId7"/>
    <p:sldId id="294" r:id="rId8"/>
    <p:sldId id="33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8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2" r:id="rId49"/>
    <p:sldId id="343" r:id="rId50"/>
    <p:sldId id="331" r:id="rId51"/>
    <p:sldId id="332" r:id="rId52"/>
    <p:sldId id="316" r:id="rId53"/>
    <p:sldId id="317" r:id="rId54"/>
    <p:sldId id="318" r:id="rId55"/>
    <p:sldId id="319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258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47B-4170-44D1-A493-6F9413EF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006EC8-75A3-42B7-AC6F-224C07C8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7FD698-4948-43C8-8212-338DBE1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D2F81-BCFC-45B1-B279-49DB8D6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84D6D-8FB1-4543-9559-419DA13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8D37F-B5E2-4038-872F-C0FDE81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D64FFF-1D0C-4294-85A0-908B19EB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C0EBC-DF1A-420E-B8D2-E26CA3A7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8A35F-5497-4BFD-BC0E-988F46C4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91C41-A65F-4BAC-8804-1A0AB3D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D5D33E-72DA-4349-9314-1D2C11AF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F114B8-F5A2-4D39-B5DA-13612F61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4DB78-22A0-4055-9A62-E6AB9635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72C19-F66C-4B59-AA1E-8FAEE27C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5008B-C0C6-41DA-8135-F6F357B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4AC5C-8C37-44CC-9911-0F3BAF1E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F83EB-9344-42C1-AA86-2943571B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A4944-12C8-4927-A9B4-17B42370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9CDD9F-E9F4-41D1-81A6-545100F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237B3-CFE2-4B1A-AE88-FD1E74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9D89-56CC-4C61-8A1C-DB5A8EBA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5592FE-821A-46AD-9A14-58E9BAD2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C9BC9-126F-4E3C-8476-96951FFF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1D507-ADF1-454D-9B7A-1F57226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9F0F6D-A781-46D6-A1F5-DFA80CC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43797-B563-44E0-A770-5D24D2B0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25DF5-CBE1-4A4A-B277-5173E9ED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5802D-9CBF-43FF-AAC7-94D3D7F9B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50CD5-02E5-469D-B43E-0D8EA78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F418A-A597-49AF-9082-8F337EF0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D051E0-EA80-4AD4-9A0B-668D37D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58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D5C3-A25C-454A-BD92-86783593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24A862-BFEB-4FCB-AD8B-4FF752F9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823905-F114-4C92-901C-B29F47ECA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B5FC65-6FBC-4A89-8E17-93C123FA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58CED4-A3AB-45EE-AC22-59F3FDD55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A38EA9-AA15-4125-BCAD-56D3CBF7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DAA9C1-4A18-4645-9DEE-6B3BBC7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F34FEA-C4C4-4674-8489-C55F43A6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7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C0E64-15A7-4581-9F68-90A755CE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E3295F-BE2F-44AC-B393-248AF7B5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A2DB0B-D8A8-4DE9-907A-7F173BB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377858-ACC4-4350-9936-4524531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5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8AB8D-7243-4276-80A9-67D96C6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F6F215-FAE0-4962-991F-29DCDAE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81A39E-1BCF-45BC-87F4-A4CEB1DD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76F55-BDBA-43F4-A357-0DF14C0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43407-410E-4E4F-8EEF-236B6562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6E7977-3AEC-4D45-9AF1-45BF2571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42D269-7772-42BB-A878-4552DB27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79847E-0CCC-467A-B2DC-4654AA3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2579D6-B7B8-4A73-AAFC-E82BB59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2DB69-4DC0-4198-8191-B0A4143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AE536A-B86F-4DED-BC50-4785F7E7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051273-3B91-48ED-8481-0614A87C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85C4F4-6921-4AAA-93F0-E6963163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23F0C-E771-4BDB-A440-E242DA5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DB9EC2-403B-40E6-8835-27542F4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89F46F-A075-4E10-8D08-018A2962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EA3F0-EFF2-4E97-A973-765B8E133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8E563-02E4-40FA-AAC4-D88675E9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54A6-9FE3-436F-AB1D-2E0910A6FA2E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1A5EA-892A-4A18-8DE9-F402A1911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E1C0B-4AC2-4FBE-8186-101D6C36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5456AD-281B-401A-B9A4-43E14BC132D6}"/>
              </a:ext>
            </a:extLst>
          </p:cNvPr>
          <p:cNvSpPr txBox="1"/>
          <p:nvPr/>
        </p:nvSpPr>
        <p:spPr>
          <a:xfrm>
            <a:off x="6333793" y="2014891"/>
            <a:ext cx="56056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</a:rPr>
              <a:t>Sistemas Operacionais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</a:rPr>
              <a:t>  (Windows)</a:t>
            </a:r>
          </a:p>
        </p:txBody>
      </p:sp>
      <p:pic>
        <p:nvPicPr>
          <p:cNvPr id="5" name="Picture 4" descr="http://46c4ts1tskv22sdav81j9c69-wpengine.netdna-ssl.com/wp-content/uploads/sites/2/2012/02/6874.5_5F00_01C91E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42" y="5308100"/>
            <a:ext cx="1608711" cy="16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64556" y="312293"/>
            <a:ext cx="7534142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CLASSIFICAÇÃO DOS SOFTWARES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2" y="908535"/>
            <a:ext cx="7792983" cy="49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785611" y="608508"/>
            <a:ext cx="4237150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ORGANIZAÇÃO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5612" y="1318848"/>
            <a:ext cx="114063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Núcleo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Responsável pela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gerência</a:t>
            </a:r>
            <a:r>
              <a:rPr lang="pt-BR" sz="3200" b="1" dirty="0">
                <a:cs typeface="Arial" panose="020B0604020202020204" pitchFamily="34" charset="0"/>
              </a:rPr>
              <a:t> do processador,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tratamento</a:t>
            </a:r>
            <a:r>
              <a:rPr lang="pt-BR" sz="3200" b="1" dirty="0">
                <a:cs typeface="Arial" panose="020B0604020202020204" pitchFamily="34" charset="0"/>
              </a:rPr>
              <a:t> de interrupções,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comunicação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sincronização</a:t>
            </a:r>
            <a:r>
              <a:rPr lang="pt-BR" sz="3200" b="1" dirty="0">
                <a:cs typeface="Arial" panose="020B0604020202020204" pitchFamily="34" charset="0"/>
              </a:rPr>
              <a:t> entre processos. 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u="sng" dirty="0">
                <a:cs typeface="Arial" panose="020B0604020202020204" pitchFamily="34" charset="0"/>
              </a:rPr>
              <a:t>Gerenciador de Memória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Responsável pelo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controle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alocação</a:t>
            </a:r>
            <a:r>
              <a:rPr lang="pt-BR" sz="3200" b="1" dirty="0">
                <a:cs typeface="Arial" panose="020B0604020202020204" pitchFamily="34" charset="0"/>
              </a:rPr>
              <a:t> de memória aos processos ativos.</a:t>
            </a:r>
          </a:p>
          <a:p>
            <a:endParaRPr lang="pt-BR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0006" y="410363"/>
            <a:ext cx="110972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Gerenciador de E/S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Responsável pelo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controle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execução</a:t>
            </a:r>
            <a:r>
              <a:rPr lang="pt-BR" sz="3200" b="1" dirty="0">
                <a:cs typeface="Arial" panose="020B0604020202020204" pitchFamily="34" charset="0"/>
              </a:rPr>
              <a:t> de operações de E/S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otimização</a:t>
            </a:r>
            <a:r>
              <a:rPr lang="pt-BR" sz="3200" b="1" dirty="0">
                <a:cs typeface="Arial" panose="020B0604020202020204" pitchFamily="34" charset="0"/>
              </a:rPr>
              <a:t> do uso dos periféricos.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Responsável pela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interface conversacional </a:t>
            </a:r>
            <a:r>
              <a:rPr lang="pt-BR" sz="3200" b="1" dirty="0">
                <a:cs typeface="Arial" panose="020B0604020202020204" pitchFamily="34" charset="0"/>
              </a:rPr>
              <a:t>com o usuário.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u="sng" dirty="0">
                <a:cs typeface="Arial" panose="020B0604020202020204" pitchFamily="34" charset="0"/>
              </a:rPr>
              <a:t>Sistema de Arquivos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Responsável pelo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acesso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integridade</a:t>
            </a:r>
            <a:r>
              <a:rPr lang="pt-BR" sz="3200" b="1" dirty="0">
                <a:cs typeface="Arial" panose="020B0604020202020204" pitchFamily="34" charset="0"/>
              </a:rPr>
              <a:t> dos dados residentes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na memória secundária.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u="sng" dirty="0">
                <a:cs typeface="Arial" panose="020B0604020202020204" pitchFamily="34" charset="0"/>
              </a:rPr>
              <a:t>Processador de Comandos / Interface com o Usuário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Responsável pela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interface conversacional </a:t>
            </a:r>
            <a:r>
              <a:rPr lang="pt-BR" sz="3200" b="1" dirty="0">
                <a:cs typeface="Arial" panose="020B0604020202020204" pitchFamily="34" charset="0"/>
              </a:rPr>
              <a:t>com o usuário.</a:t>
            </a:r>
          </a:p>
        </p:txBody>
      </p:sp>
    </p:spTree>
    <p:extLst>
      <p:ext uri="{BB962C8B-B14F-4D97-AF65-F5344CB8AC3E}">
        <p14:creationId xmlns:p14="http://schemas.microsoft.com/office/powerpoint/2010/main" val="24777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30" y="366443"/>
            <a:ext cx="5821251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SISTEMAS OPERACIONAIS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17430" y="962686"/>
            <a:ext cx="11174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O esquema de camadas abaixo vai auxiliar na interpretação da estrutura de um computador completo.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0" y="2039904"/>
            <a:ext cx="6881582" cy="37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901521" y="286535"/>
            <a:ext cx="7031865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TIPOS DE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01521" y="882778"/>
            <a:ext cx="1129047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 err="1">
                <a:cs typeface="Arial" panose="020B0604020202020204" pitchFamily="34" charset="0"/>
              </a:rPr>
              <a:t>Monotarefa</a:t>
            </a:r>
            <a:r>
              <a:rPr lang="pt-BR" sz="3200" b="1" u="sng" dirty="0">
                <a:cs typeface="Arial" panose="020B0604020202020204" pitchFamily="34" charset="0"/>
              </a:rPr>
              <a:t> (</a:t>
            </a:r>
            <a:r>
              <a:rPr lang="pt-BR" sz="3200" b="1" u="sng" dirty="0" err="1">
                <a:cs typeface="Arial" panose="020B0604020202020204" pitchFamily="34" charset="0"/>
              </a:rPr>
              <a:t>Monoprogramável</a:t>
            </a:r>
            <a:r>
              <a:rPr lang="pt-BR" sz="3200" b="1" u="sng" dirty="0">
                <a:cs typeface="Arial" panose="020B0604020202020204" pitchFamily="34" charset="0"/>
              </a:rPr>
              <a:t>) </a:t>
            </a:r>
            <a:r>
              <a:rPr lang="pt-BR" sz="3200" b="1" dirty="0">
                <a:cs typeface="Arial" panose="020B0604020202020204" pitchFamily="34" charset="0"/>
              </a:rPr>
              <a:t>- quando há apenas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um</a:t>
            </a:r>
            <a:r>
              <a:rPr lang="pt-BR" sz="3200" b="1" dirty="0">
                <a:cs typeface="Arial" panose="020B0604020202020204" pitchFamily="34" charset="0"/>
              </a:rPr>
              <a:t> programa 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execução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todos</a:t>
            </a:r>
            <a:r>
              <a:rPr lang="pt-BR" sz="3200" b="1" dirty="0">
                <a:cs typeface="Arial" panose="020B0604020202020204" pitchFamily="34" charset="0"/>
              </a:rPr>
              <a:t> os recursos são feitos 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prol</a:t>
            </a:r>
            <a:r>
              <a:rPr lang="pt-BR" sz="3200" b="1" dirty="0">
                <a:cs typeface="Arial" panose="020B0604020202020204" pitchFamily="34" charset="0"/>
              </a:rPr>
              <a:t> desse programa, tendo ele uma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estrutura básica</a:t>
            </a:r>
            <a:r>
              <a:rPr lang="pt-BR" sz="3200" b="1" dirty="0">
                <a:cs typeface="Arial" panose="020B0604020202020204" pitchFamily="34" charset="0"/>
              </a:rPr>
              <a:t>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Qualquer outro programa, para ser executado, deveria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aguardar</a:t>
            </a:r>
            <a:r>
              <a:rPr lang="pt-BR" sz="3200" b="1" dirty="0">
                <a:cs typeface="Arial" panose="020B0604020202020204" pitchFamily="34" charset="0"/>
              </a:rPr>
              <a:t> o término do programa corrente. Ex.: MS-DOS.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u="sng" dirty="0">
                <a:cs typeface="Arial" panose="020B0604020202020204" pitchFamily="34" charset="0"/>
              </a:rPr>
              <a:t>Multitarefa (</a:t>
            </a:r>
            <a:r>
              <a:rPr lang="pt-BR" sz="3200" b="1" u="sng" dirty="0" err="1">
                <a:cs typeface="Arial" panose="020B0604020202020204" pitchFamily="34" charset="0"/>
              </a:rPr>
              <a:t>Multiprogramável</a:t>
            </a:r>
            <a:r>
              <a:rPr lang="pt-BR" sz="3200" b="1" u="sng" dirty="0">
                <a:cs typeface="Arial" panose="020B0604020202020204" pitchFamily="34" charset="0"/>
              </a:rPr>
              <a:t>) </a:t>
            </a:r>
            <a:r>
              <a:rPr lang="pt-BR" sz="3200" b="1" dirty="0">
                <a:cs typeface="Arial" panose="020B0604020202020204" pitchFamily="34" charset="0"/>
              </a:rPr>
              <a:t>- sistema que permite o funcionamento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vários programas</a:t>
            </a:r>
            <a:r>
              <a:rPr lang="pt-BR" sz="3200" b="1" dirty="0">
                <a:cs typeface="Arial" panose="020B0604020202020204" pitchFamily="34" charset="0"/>
              </a:rPr>
              <a:t>, além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compartilhamento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gerenciamento</a:t>
            </a:r>
            <a:r>
              <a:rPr lang="pt-BR" sz="3200" b="1" dirty="0">
                <a:cs typeface="Arial" panose="020B0604020202020204" pitchFamily="34" charset="0"/>
              </a:rPr>
              <a:t> de recursos, apresentando uma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estrutura complexa</a:t>
            </a:r>
            <a:r>
              <a:rPr lang="pt-BR" sz="3200" b="1" dirty="0">
                <a:cs typeface="Arial" panose="020B0604020202020204" pitchFamily="34" charset="0"/>
              </a:rPr>
              <a:t>. Ex.: Windows.</a:t>
            </a:r>
          </a:p>
        </p:txBody>
      </p:sp>
    </p:spTree>
    <p:extLst>
      <p:ext uri="{BB962C8B-B14F-4D97-AF65-F5344CB8AC3E}">
        <p14:creationId xmlns:p14="http://schemas.microsoft.com/office/powerpoint/2010/main" val="4269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466800"/>
            <a:ext cx="11277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Sistema com Múltiplos Processadores </a:t>
            </a:r>
            <a:r>
              <a:rPr lang="pt-BR" sz="3200" b="1" dirty="0">
                <a:cs typeface="Arial" panose="020B0604020202020204" pitchFamily="34" charset="0"/>
              </a:rPr>
              <a:t>- sistema em que existem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duas</a:t>
            </a:r>
            <a:r>
              <a:rPr lang="pt-BR" sz="3200" b="1" dirty="0">
                <a:cs typeface="Arial" panose="020B0604020202020204" pitchFamily="34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mais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 err="1">
                <a:cs typeface="Arial" panose="020B0604020202020204" pitchFamily="34" charset="0"/>
              </a:rPr>
              <a:t>CPUs</a:t>
            </a:r>
            <a:r>
              <a:rPr lang="pt-BR" sz="3200" b="1" dirty="0">
                <a:cs typeface="Arial" panose="020B0604020202020204" pitchFamily="34" charset="0"/>
              </a:rPr>
              <a:t> conectadas e trabalhando em conjunto.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Existem os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fortemente acoplados</a:t>
            </a:r>
            <a:r>
              <a:rPr lang="pt-BR" sz="3200" b="1" dirty="0">
                <a:cs typeface="Arial" panose="020B0604020202020204" pitchFamily="34" charset="0"/>
              </a:rPr>
              <a:t>, quando compartilham apenas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uma</a:t>
            </a:r>
            <a:r>
              <a:rPr lang="pt-BR" sz="3200" b="1" dirty="0">
                <a:cs typeface="Arial" panose="020B0604020202020204" pitchFamily="34" charset="0"/>
              </a:rPr>
              <a:t> memória e são controlados por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um</a:t>
            </a:r>
            <a:r>
              <a:rPr lang="pt-BR" sz="3200" b="1" dirty="0">
                <a:cs typeface="Arial" panose="020B0604020202020204" pitchFamily="34" charset="0"/>
              </a:rPr>
              <a:t> Sistema Operacional;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E os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fracamente acoplados</a:t>
            </a:r>
            <a:r>
              <a:rPr lang="pt-BR" sz="3200" b="1" dirty="0">
                <a:cs typeface="Arial" panose="020B0604020202020204" pitchFamily="34" charset="0"/>
              </a:rPr>
              <a:t>, em que cada sistema interconectados possui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seu</a:t>
            </a:r>
            <a:r>
              <a:rPr lang="pt-BR" sz="3200" b="1" dirty="0">
                <a:cs typeface="Arial" panose="020B0604020202020204" pitchFamily="34" charset="0"/>
              </a:rPr>
              <a:t> Sistema Operacional.</a:t>
            </a: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914400" y="698659"/>
            <a:ext cx="7018986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TIPOS DE SISTEMAS OPERACIONAIS</a:t>
            </a:r>
          </a:p>
        </p:txBody>
      </p:sp>
    </p:spTree>
    <p:extLst>
      <p:ext uri="{BB962C8B-B14F-4D97-AF65-F5344CB8AC3E}">
        <p14:creationId xmlns:p14="http://schemas.microsoft.com/office/powerpoint/2010/main" val="5703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17428" y="779748"/>
            <a:ext cx="110200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UNIX</a:t>
            </a:r>
            <a:r>
              <a:rPr lang="pt-BR" sz="3200" b="1" dirty="0">
                <a:cs typeface="Arial" panose="020B060402020202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sistema operacional para grandes corporações</a:t>
            </a:r>
          </a:p>
          <a:p>
            <a:endParaRPr lang="pt-BR" sz="20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Sistema multiusuário e multiprogramável;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Estrutura mais complexa;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Organização de arquivos por meio de subdiretórios, garantindo a proteção das informações e redirecionamento de entrada e saída de dados;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Criado na década de 1970, por desenvolvedores da AT&amp;T;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O Unix está dividido internamente em Kernel e Interpretador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de comandos Shell.</a:t>
            </a:r>
          </a:p>
        </p:txBody>
      </p:sp>
    </p:spTree>
    <p:extLst>
      <p:ext uri="{BB962C8B-B14F-4D97-AF65-F5344CB8AC3E}">
        <p14:creationId xmlns:p14="http://schemas.microsoft.com/office/powerpoint/2010/main" val="34176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43188" y="505477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188" y="1218939"/>
            <a:ext cx="111488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Mac OS</a:t>
            </a:r>
            <a:r>
              <a:rPr lang="pt-BR" sz="3200" b="1" dirty="0">
                <a:cs typeface="Arial" panose="020B060402020202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sistema operacional para PCs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Macintosh </a:t>
            </a:r>
            <a:r>
              <a:rPr lang="pt-BR" sz="3200" b="1" dirty="0" err="1">
                <a:cs typeface="Arial" panose="020B0604020202020204" pitchFamily="34" charset="0"/>
              </a:rPr>
              <a:t>Operating</a:t>
            </a:r>
            <a:r>
              <a:rPr lang="pt-BR" sz="3200" b="1" dirty="0">
                <a:cs typeface="Arial" panose="020B0604020202020204" pitchFamily="34" charset="0"/>
              </a:rPr>
              <a:t> System mais conhecido como System.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Qualidade na interface gráfica do computador, além de comandos diferenciados em suas últimas versões.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Atualmente utilizamos o MAC OS X, desenvolvido pela Apple, com base no código do UNIX.</a:t>
            </a:r>
          </a:p>
          <a:p>
            <a:endParaRPr lang="pt-BR" sz="15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8" y="906303"/>
            <a:ext cx="105735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As versões do sistema operacional Mac OS X recebem o nome de felinos: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10.0 – </a:t>
            </a:r>
            <a:r>
              <a:rPr lang="pt-BR" sz="3200" b="1" dirty="0" err="1">
                <a:cs typeface="Arial" panose="020B0604020202020204" pitchFamily="34" charset="0"/>
              </a:rPr>
              <a:t>Cheetah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10.1 – Puma;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10.2 – Jaguar;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10.3 – </a:t>
            </a:r>
            <a:r>
              <a:rPr lang="pt-BR" sz="3200" b="1" dirty="0" err="1">
                <a:cs typeface="Arial" panose="020B0604020202020204" pitchFamily="34" charset="0"/>
              </a:rPr>
              <a:t>Panther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10.4 – Tiger;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10.5 – </a:t>
            </a:r>
            <a:r>
              <a:rPr lang="pt-BR" sz="3200" b="1" dirty="0" err="1">
                <a:cs typeface="Arial" panose="020B0604020202020204" pitchFamily="34" charset="0"/>
              </a:rPr>
              <a:t>Leopard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10.6 – </a:t>
            </a:r>
            <a:r>
              <a:rPr lang="pt-BR" sz="3200" b="1" dirty="0" err="1">
                <a:cs typeface="Arial" panose="020B0604020202020204" pitchFamily="34" charset="0"/>
              </a:rPr>
              <a:t>Snow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 err="1">
                <a:cs typeface="Arial" panose="020B0604020202020204" pitchFamily="34" charset="0"/>
              </a:rPr>
              <a:t>Leopard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Mac OS X versão 10.7 – Lion...</a:t>
            </a:r>
          </a:p>
        </p:txBody>
      </p:sp>
    </p:spTree>
    <p:extLst>
      <p:ext uri="{BB962C8B-B14F-4D97-AF65-F5344CB8AC3E}">
        <p14:creationId xmlns:p14="http://schemas.microsoft.com/office/powerpoint/2010/main" val="2654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6520" y="1853963"/>
            <a:ext cx="117154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Windows</a:t>
            </a:r>
            <a:r>
              <a:rPr lang="pt-BR" sz="3200" b="1" dirty="0">
                <a:cs typeface="Arial" panose="020B060402020202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sistema operacional em janelas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Gerenciador de interfaces que permite o usuário ver informações e se comunicar com o computador;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Desenvolvido, na década de 1980, por Bill Gates;</a:t>
            </a:r>
          </a:p>
          <a:p>
            <a:endParaRPr lang="pt-BR" sz="1500" b="1" dirty="0">
              <a:cs typeface="Arial" panose="020B0604020202020204" pitchFamily="34" charset="0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476519" y="969117"/>
            <a:ext cx="6941712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</p:spTree>
    <p:extLst>
      <p:ext uri="{BB962C8B-B14F-4D97-AF65-F5344CB8AC3E}">
        <p14:creationId xmlns:p14="http://schemas.microsoft.com/office/powerpoint/2010/main" val="12712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785610" y="492598"/>
            <a:ext cx="6065949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SISTEMAS OPERACIONAIS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5610" y="1204751"/>
            <a:ext cx="114063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Um Sistema Operacional (S.O.) é um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conjunto</a:t>
            </a:r>
            <a:r>
              <a:rPr lang="pt-BR" sz="3200" b="1" dirty="0">
                <a:cs typeface="Arial" panose="020B0604020202020204" pitchFamily="34" charset="0"/>
              </a:rPr>
              <a:t>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programas</a:t>
            </a:r>
            <a:r>
              <a:rPr lang="pt-BR" sz="3200" b="1" dirty="0">
                <a:cs typeface="Arial" panose="020B0604020202020204" pitchFamily="34" charset="0"/>
              </a:rPr>
              <a:t> (softwares básicos) desenvolvidos para: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Gerenciar os recursos físicos </a:t>
            </a:r>
            <a:r>
              <a:rPr lang="pt-BR" sz="3200" b="1" dirty="0">
                <a:cs typeface="Arial" panose="020B0604020202020204" pitchFamily="34" charset="0"/>
              </a:rPr>
              <a:t>de um computador: processador, memórias e dispositivos (camada de hardware). Ele dá “vida” ao hardware e controla seu comportamento;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Estabelecer</a:t>
            </a:r>
            <a:r>
              <a:rPr lang="pt-BR" sz="3200" b="1" dirty="0">
                <a:cs typeface="Arial" panose="020B0604020202020204" pitchFamily="34" charset="0"/>
              </a:rPr>
              <a:t>, com ajuda dos drivers,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comunicação</a:t>
            </a:r>
            <a:r>
              <a:rPr lang="pt-BR" sz="3200" b="1" dirty="0">
                <a:cs typeface="Arial" panose="020B0604020202020204" pitchFamily="34" charset="0"/>
              </a:rPr>
              <a:t> entre o hardware e softwares aplicativos (camada de aplicação).</a:t>
            </a:r>
          </a:p>
        </p:txBody>
      </p:sp>
    </p:spTree>
    <p:extLst>
      <p:ext uri="{BB962C8B-B14F-4D97-AF65-F5344CB8AC3E}">
        <p14:creationId xmlns:p14="http://schemas.microsoft.com/office/powerpoint/2010/main" val="22135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7428" y="1482479"/>
            <a:ext cx="111359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As versões do Windows possuem preços diferenciados, por se tratar de um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software proprietário</a:t>
            </a:r>
            <a:r>
              <a:rPr lang="pt-BR" sz="3200" b="1" dirty="0">
                <a:cs typeface="Arial" panose="020B0604020202020204" pitchFamily="34" charset="0"/>
              </a:rPr>
              <a:t>: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Windows NT, Windows 95, Windows 98,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Windows Me (Millennium </a:t>
            </a:r>
            <a:r>
              <a:rPr lang="pt-BR" sz="3200" b="1" dirty="0" err="1">
                <a:cs typeface="Arial" panose="020B0604020202020204" pitchFamily="34" charset="0"/>
              </a:rPr>
              <a:t>Edition</a:t>
            </a:r>
            <a:r>
              <a:rPr lang="pt-BR" sz="3200" b="1" dirty="0">
                <a:cs typeface="Arial" panose="020B0604020202020204" pitchFamily="34" charset="0"/>
              </a:rPr>
              <a:t>), Windows 2000,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Windows XP (Experience), Windows Vista,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Windows 7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Windows 8, Windows 8.1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Windows 10</a:t>
            </a:r>
            <a:r>
              <a:rPr lang="pt-BR" sz="3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1017428" y="685782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</p:spTree>
    <p:extLst>
      <p:ext uri="{BB962C8B-B14F-4D97-AF65-F5344CB8AC3E}">
        <p14:creationId xmlns:p14="http://schemas.microsoft.com/office/powerpoint/2010/main" val="5035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7" y="415325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7" y="1109197"/>
            <a:ext cx="1117457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Linux</a:t>
            </a:r>
            <a:r>
              <a:rPr lang="pt-BR" sz="3200" b="1" dirty="0">
                <a:cs typeface="Arial" panose="020B060402020202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sistema operacional de código aberto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O S.O GNU/Linux foi desenvolvido por Linus Torvalds, na Finlândia, em 1991;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Versão do SO Unix que possui código aberto;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Dá suporte a dispositivos mais ultrapassados e/ou avançados;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São sistemas multitarefas, multiusuários;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Composto pelo </a:t>
            </a:r>
            <a:r>
              <a:rPr lang="pt-BR" sz="3200" b="1" dirty="0" err="1">
                <a:cs typeface="Arial" panose="020B0604020202020204" pitchFamily="34" charset="0"/>
              </a:rPr>
              <a:t>kernel</a:t>
            </a:r>
            <a:r>
              <a:rPr lang="pt-BR" sz="3200" b="1" dirty="0">
                <a:cs typeface="Arial" panose="020B0604020202020204" pitchFamily="34" charset="0"/>
              </a:rPr>
              <a:t> e vários programas;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Cada distribuição </a:t>
            </a:r>
            <a:r>
              <a:rPr lang="pt-BR" sz="3200" b="1" dirty="0" err="1">
                <a:cs typeface="Arial" panose="020B0604020202020204" pitchFamily="34" charset="0"/>
              </a:rPr>
              <a:t>linux</a:t>
            </a:r>
            <a:r>
              <a:rPr lang="pt-BR" sz="3200" b="1" dirty="0">
                <a:cs typeface="Arial" panose="020B0604020202020204" pitchFamily="34" charset="0"/>
              </a:rPr>
              <a:t> tem características diferentes. </a:t>
            </a:r>
          </a:p>
        </p:txBody>
      </p:sp>
    </p:spTree>
    <p:extLst>
      <p:ext uri="{BB962C8B-B14F-4D97-AF65-F5344CB8AC3E}">
        <p14:creationId xmlns:p14="http://schemas.microsoft.com/office/powerpoint/2010/main" val="15507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ALGUNS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7" y="903135"/>
            <a:ext cx="106765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Outras distribuições do Sistema Operacional Linux: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Slawckaware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Debian;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Fedora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Red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 err="1">
                <a:cs typeface="Arial" panose="020B0604020202020204" pitchFamily="34" charset="0"/>
              </a:rPr>
              <a:t>Hat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Monkey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Ubuntu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Opensuse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Puppy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err="1">
                <a:cs typeface="Arial" panose="020B0604020202020204" pitchFamily="34" charset="0"/>
              </a:rPr>
              <a:t>Sabayon</a:t>
            </a:r>
            <a:r>
              <a:rPr lang="pt-BR" sz="32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25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1017428" y="1110784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WINDOWS E LINUX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7428" y="1841679"/>
            <a:ext cx="982658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Principais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características</a:t>
            </a:r>
            <a:r>
              <a:rPr lang="pt-BR" sz="3200" b="1" dirty="0">
                <a:cs typeface="Arial" panose="020B0604020202020204" pitchFamily="34" charset="0"/>
              </a:rPr>
              <a:t> comuns entre Windows e Linux: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Multitarefa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Multiusuário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Usa memória virtual</a:t>
            </a:r>
          </a:p>
        </p:txBody>
      </p:sp>
    </p:spTree>
    <p:extLst>
      <p:ext uri="{BB962C8B-B14F-4D97-AF65-F5344CB8AC3E}">
        <p14:creationId xmlns:p14="http://schemas.microsoft.com/office/powerpoint/2010/main" val="17687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17428" y="1506828"/>
            <a:ext cx="90409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Principais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diferenças</a:t>
            </a:r>
            <a:r>
              <a:rPr lang="pt-BR" sz="3200" b="1" dirty="0">
                <a:cs typeface="Arial" panose="020B0604020202020204" pitchFamily="34" charset="0"/>
              </a:rPr>
              <a:t> entre Windows e Linux: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u="sng" dirty="0">
                <a:cs typeface="Arial" panose="020B0604020202020204" pitchFamily="34" charset="0"/>
              </a:rPr>
              <a:t>Windows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Software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proprietário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Código fonte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fechado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COPYRIGTH</a:t>
            </a:r>
          </a:p>
          <a:p>
            <a:endParaRPr lang="pt-BR" sz="3200" b="1" dirty="0">
              <a:cs typeface="Arial" panose="020B0604020202020204" pitchFamily="34" charset="0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1017428" y="768918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WINDOWS E LINUX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980349" y="2221257"/>
            <a:ext cx="454624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Linux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Software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Código fonte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aberto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COPYLEFT</a:t>
            </a:r>
          </a:p>
        </p:txBody>
      </p:sp>
    </p:spTree>
    <p:extLst>
      <p:ext uri="{BB962C8B-B14F-4D97-AF65-F5344CB8AC3E}">
        <p14:creationId xmlns:p14="http://schemas.microsoft.com/office/powerpoint/2010/main" val="31631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0006" y="419988"/>
            <a:ext cx="1177128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Software proprietário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Software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protegido</a:t>
            </a:r>
            <a:r>
              <a:rPr lang="pt-BR" sz="3200" b="1" dirty="0">
                <a:cs typeface="Arial" panose="020B0604020202020204" pitchFamily="34" charset="0"/>
              </a:rPr>
              <a:t> por direitos autorais (reservados ao seu produtor).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Geralmente,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licenciados</a:t>
            </a:r>
            <a:r>
              <a:rPr lang="pt-BR" sz="3200" b="1" dirty="0">
                <a:cs typeface="Arial" panose="020B0604020202020204" pitchFamily="34" charset="0"/>
              </a:rPr>
              <a:t> através do COPYRIGTH (todos os direitos reservados).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6" y="3466976"/>
            <a:ext cx="10056179" cy="18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0006" y="1424540"/>
            <a:ext cx="113419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Software livre (</a:t>
            </a:r>
            <a:r>
              <a:rPr lang="pt-BR" sz="3200" b="1" u="sng" dirty="0" err="1">
                <a:cs typeface="Arial" panose="020B0604020202020204" pitchFamily="34" charset="0"/>
              </a:rPr>
              <a:t>Free</a:t>
            </a:r>
            <a:r>
              <a:rPr lang="pt-BR" sz="3200" b="1" u="sng" dirty="0">
                <a:cs typeface="Arial" panose="020B0604020202020204" pitchFamily="34" charset="0"/>
              </a:rPr>
              <a:t> Software)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É o tipo de software disponibilizado para ser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usado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copiado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modificado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redistribuído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livremente</a:t>
            </a:r>
            <a:r>
              <a:rPr lang="pt-BR" sz="3200" b="1" dirty="0">
                <a:cs typeface="Arial" panose="020B0604020202020204" pitchFamily="34" charset="0"/>
              </a:rPr>
              <a:t>. Podendo ser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pago</a:t>
            </a:r>
            <a:r>
              <a:rPr lang="pt-BR" sz="3200" b="1" dirty="0">
                <a:cs typeface="Arial" panose="020B0604020202020204" pitchFamily="34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gratuito</a:t>
            </a:r>
            <a:r>
              <a:rPr lang="pt-BR" sz="3200" b="1" dirty="0">
                <a:cs typeface="Arial" panose="020B0604020202020204" pitchFamily="34" charset="0"/>
              </a:rPr>
              <a:t>, todavia, apresentando-se com o código-fonte disponível para modificações posteriores.</a:t>
            </a:r>
          </a:p>
        </p:txBody>
      </p:sp>
    </p:spTree>
    <p:extLst>
      <p:ext uri="{BB962C8B-B14F-4D97-AF65-F5344CB8AC3E}">
        <p14:creationId xmlns:p14="http://schemas.microsoft.com/office/powerpoint/2010/main" val="211804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7685" y="431515"/>
            <a:ext cx="1102431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Licença para uso e distribuição do Linux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O código fonte é disponibilizado sob uma licença denominada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GPL </a:t>
            </a:r>
            <a:r>
              <a:rPr lang="pt-BR" sz="3200" b="1" dirty="0">
                <a:cs typeface="Arial" panose="020B0604020202020204" pitchFamily="34" charset="0"/>
              </a:rPr>
              <a:t>(General </a:t>
            </a:r>
            <a:r>
              <a:rPr lang="pt-BR" sz="3200" b="1" dirty="0" err="1">
                <a:cs typeface="Arial" panose="020B0604020202020204" pitchFamily="34" charset="0"/>
              </a:rPr>
              <a:t>Public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 err="1">
                <a:cs typeface="Arial" panose="020B0604020202020204" pitchFamily="34" charset="0"/>
              </a:rPr>
              <a:t>License</a:t>
            </a:r>
            <a:r>
              <a:rPr lang="pt-BR" sz="3200" b="1" dirty="0">
                <a:cs typeface="Arial" panose="020B0604020202020204" pitchFamily="34" charset="0"/>
              </a:rPr>
              <a:t>)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Licença Pública Geral.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67685" y="2364829"/>
            <a:ext cx="1111446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Ela permite que qualquer pessoa tenha as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quatro liberdades </a:t>
            </a:r>
            <a:r>
              <a:rPr lang="pt-BR" sz="3200" b="1" dirty="0">
                <a:cs typeface="Arial" panose="020B0604020202020204" pitchFamily="34" charset="0"/>
              </a:rPr>
              <a:t>a seguir: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0: Utilizar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1: Estudar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2: Modificar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3: Distribuir</a:t>
            </a:r>
          </a:p>
        </p:txBody>
      </p:sp>
    </p:spTree>
    <p:extLst>
      <p:ext uri="{BB962C8B-B14F-4D97-AF65-F5344CB8AC3E}">
        <p14:creationId xmlns:p14="http://schemas.microsoft.com/office/powerpoint/2010/main" val="10120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4400" y="442664"/>
            <a:ext cx="1127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0: </a:t>
            </a:r>
            <a:r>
              <a:rPr lang="pt-BR" sz="3200" b="1" dirty="0">
                <a:cs typeface="Arial" panose="020B0604020202020204" pitchFamily="34" charset="0"/>
              </a:rPr>
              <a:t>Utilizar o programa, para qualquer propósito que seja.</a:t>
            </a: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1: </a:t>
            </a:r>
            <a:r>
              <a:rPr lang="pt-BR" sz="3200" b="1" dirty="0">
                <a:cs typeface="Arial" panose="020B0604020202020204" pitchFamily="34" charset="0"/>
              </a:rPr>
              <a:t>Acessar o código-fonte para análise e desenvolvimento.</a:t>
            </a: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2: </a:t>
            </a:r>
            <a:r>
              <a:rPr lang="pt-BR" sz="3200" b="1" dirty="0">
                <a:cs typeface="Arial" panose="020B0604020202020204" pitchFamily="34" charset="0"/>
              </a:rPr>
              <a:t>Modificar o código-fonte da forma que lhe for conveniente.</a:t>
            </a: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Liberdade 3: </a:t>
            </a:r>
            <a:r>
              <a:rPr lang="pt-BR" sz="3200" b="1" dirty="0">
                <a:cs typeface="Arial" panose="020B0604020202020204" pitchFamily="34" charset="0"/>
              </a:rPr>
              <a:t>Distribuir o código-fonte melhora a comunidade.</a:t>
            </a:r>
          </a:p>
          <a:p>
            <a:endParaRPr lang="pt-BR" sz="3200" b="1" dirty="0"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Dica: Acesso ao código-fonte é um pré-requisito para as liberdades 2 e 3.</a:t>
            </a:r>
          </a:p>
        </p:txBody>
      </p:sp>
    </p:spTree>
    <p:extLst>
      <p:ext uri="{BB962C8B-B14F-4D97-AF65-F5344CB8AC3E}">
        <p14:creationId xmlns:p14="http://schemas.microsoft.com/office/powerpoint/2010/main" val="18658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RESUMO - WINDOWS E LINUX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8" y="948645"/>
            <a:ext cx="9596842" cy="47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785612" y="608508"/>
            <a:ext cx="6053070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SISTEMAS OPERACIONAIS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85612" y="1488087"/>
            <a:ext cx="11406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Criar</a:t>
            </a:r>
            <a:r>
              <a:rPr lang="pt-BR" sz="3200" b="1" dirty="0"/>
              <a:t> uma interface gráfica para acesso do usuário;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Atuar</a:t>
            </a:r>
            <a:r>
              <a:rPr lang="pt-BR" sz="3200" b="1" dirty="0"/>
              <a:t> de forma intermediária entre um usuário e os componentes de um computador.</a:t>
            </a:r>
          </a:p>
          <a:p>
            <a:endParaRPr lang="pt-BR" sz="3200" b="1" dirty="0"/>
          </a:p>
          <a:p>
            <a:r>
              <a:rPr lang="pt-BR" sz="3200" b="1" dirty="0"/>
              <a:t>O sistema operacional se encontra na camada intermediária do sistema (camada do núcleo/</a:t>
            </a:r>
            <a:r>
              <a:rPr lang="pt-BR" sz="3200" b="1" dirty="0" err="1"/>
              <a:t>kernel</a:t>
            </a:r>
            <a:r>
              <a:rPr lang="pt-BR" sz="3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65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38682" y="1077069"/>
            <a:ext cx="517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u="sng" dirty="0">
                <a:latin typeface="Arial" panose="020B0604020202020204" pitchFamily="34" charset="0"/>
                <a:cs typeface="Arial" panose="020B0604020202020204" pitchFamily="34" charset="0"/>
              </a:rPr>
              <a:t>MS-DOS (MicroSoft Disk Operating Systems )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2" y="1462820"/>
            <a:ext cx="78962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5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11515" y="1008055"/>
            <a:ext cx="39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NT 3.1 (New Technology)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52" y="1615664"/>
            <a:ext cx="82010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92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01667" y="977060"/>
            <a:ext cx="151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95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67" y="1440674"/>
            <a:ext cx="8866853" cy="33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6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66064" y="1068352"/>
            <a:ext cx="151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98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26" y="1592407"/>
            <a:ext cx="7524144" cy="44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7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98558" y="1192721"/>
            <a:ext cx="177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2000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80" y="1712890"/>
            <a:ext cx="7736404" cy="40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3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8" y="779748"/>
            <a:ext cx="2929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sng" dirty="0"/>
              <a:t>Windows XP (</a:t>
            </a:r>
            <a:r>
              <a:rPr lang="pt-BR" sz="2000" b="1" u="sng" dirty="0" err="1"/>
              <a:t>eXPerience</a:t>
            </a:r>
            <a:r>
              <a:rPr lang="pt-BR" sz="2000" b="1" u="sng" dirty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8" y="1179857"/>
            <a:ext cx="7547023" cy="47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63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8" y="779748"/>
            <a:ext cx="180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Vista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92" y="1149080"/>
            <a:ext cx="6987528" cy="48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6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8" y="811483"/>
            <a:ext cx="138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8" y="1212550"/>
            <a:ext cx="9328146" cy="39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46458" y="883686"/>
            <a:ext cx="139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pt-BR" b="1" u="sng" dirty="0"/>
              <a:t> 8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58" y="1356956"/>
            <a:ext cx="6293121" cy="36014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443" y="1356956"/>
            <a:ext cx="3399084" cy="36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7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00767" y="823389"/>
            <a:ext cx="158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8.1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7" y="1343288"/>
            <a:ext cx="7482625" cy="42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2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759854" y="608508"/>
            <a:ext cx="6078827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SISTEMAS OPERACIONAIS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1266" y="1366981"/>
            <a:ext cx="1144073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 err="1"/>
              <a:t>Kernel</a:t>
            </a:r>
            <a:endParaRPr lang="pt-BR" sz="3200" b="1" u="sng" dirty="0"/>
          </a:p>
          <a:p>
            <a:r>
              <a:rPr lang="pt-BR" sz="3200" b="1" dirty="0"/>
              <a:t>É o </a:t>
            </a:r>
            <a:r>
              <a:rPr lang="pt-BR" sz="3200" b="1" dirty="0">
                <a:solidFill>
                  <a:srgbClr val="FF0000"/>
                </a:solidFill>
              </a:rPr>
              <a:t>núcleo</a:t>
            </a:r>
            <a:r>
              <a:rPr lang="pt-BR" sz="3200" b="1" dirty="0"/>
              <a:t> do Sistema Operacional, responsável pelo </a:t>
            </a:r>
            <a:r>
              <a:rPr lang="pt-BR" sz="3200" b="1" dirty="0">
                <a:solidFill>
                  <a:srgbClr val="FF0000"/>
                </a:solidFill>
              </a:rPr>
              <a:t>gerenciamento</a:t>
            </a:r>
            <a:r>
              <a:rPr lang="pt-BR" sz="3200" b="1" dirty="0"/>
              <a:t> do hardware. </a:t>
            </a:r>
          </a:p>
          <a:p>
            <a:r>
              <a:rPr lang="pt-BR" sz="3200" b="1" dirty="0"/>
              <a:t>Windows 7, por exemplo, possui o </a:t>
            </a:r>
            <a:r>
              <a:rPr lang="pt-BR" sz="3200" b="1" i="1" dirty="0" err="1"/>
              <a:t>Kernel</a:t>
            </a:r>
            <a:r>
              <a:rPr lang="pt-BR" sz="3200" b="1" i="1" dirty="0"/>
              <a:t> NT 6.1 </a:t>
            </a:r>
            <a:r>
              <a:rPr lang="pt-BR" sz="3200" b="1" dirty="0"/>
              <a:t>da Microsoft </a:t>
            </a:r>
          </a:p>
          <a:p>
            <a:r>
              <a:rPr lang="pt-BR" sz="3200" b="1" dirty="0"/>
              <a:t>e o Windows 10 possui o </a:t>
            </a:r>
            <a:r>
              <a:rPr lang="pt-BR" sz="3200" b="1" i="1" dirty="0" err="1"/>
              <a:t>Kernel</a:t>
            </a:r>
            <a:r>
              <a:rPr lang="pt-BR" sz="3200" b="1" i="1" dirty="0"/>
              <a:t> NT 10.0</a:t>
            </a:r>
            <a:r>
              <a:rPr lang="pt-BR" sz="3200" b="1" dirty="0"/>
              <a:t>.</a:t>
            </a:r>
          </a:p>
          <a:p>
            <a:endParaRPr lang="pt-BR" sz="1500" b="1" dirty="0"/>
          </a:p>
          <a:p>
            <a:r>
              <a:rPr lang="pt-BR" sz="3200" b="1" dirty="0"/>
              <a:t>No Linux é o </a:t>
            </a:r>
            <a:r>
              <a:rPr lang="pt-BR" sz="3200" b="1" i="1" dirty="0" err="1"/>
              <a:t>Kernel</a:t>
            </a:r>
            <a:r>
              <a:rPr lang="pt-BR" sz="3200" b="1" i="1" dirty="0"/>
              <a:t> Linux</a:t>
            </a:r>
            <a:r>
              <a:rPr lang="pt-B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097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00767" y="823389"/>
            <a:ext cx="151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Windows 10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6" y="1236362"/>
            <a:ext cx="6689717" cy="46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3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WINDOWS 10 - NOVIDADES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7428" y="779748"/>
            <a:ext cx="11174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u="sng" dirty="0"/>
              <a:t>Botão e Menu Iniciar</a:t>
            </a:r>
            <a:r>
              <a:rPr lang="pt-BR" sz="3200" b="1" i="1" dirty="0"/>
              <a:t>: </a:t>
            </a:r>
            <a:r>
              <a:rPr lang="pt-BR" sz="3200" b="1" dirty="0"/>
              <a:t>depois de ter sido excluído do Windows 8, o recurso faz um retorno glorioso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8" y="1856966"/>
            <a:ext cx="6387670" cy="40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58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7428" y="0"/>
            <a:ext cx="11174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u="sng" dirty="0"/>
              <a:t>Cortana</a:t>
            </a:r>
            <a:r>
              <a:rPr lang="pt-BR" sz="3200" b="1" i="1" dirty="0"/>
              <a:t>: </a:t>
            </a:r>
            <a:r>
              <a:rPr lang="pt-BR" sz="3200" b="1" dirty="0"/>
              <a:t>um assistente pessoal como o Siri da Apple. </a:t>
            </a:r>
          </a:p>
          <a:p>
            <a:pPr algn="just"/>
            <a:r>
              <a:rPr lang="pt-BR" sz="3200" b="1" dirty="0"/>
              <a:t>É acionado por voz ou texto na barra de tarefas, ao lado do menu Iniciar. Possui informações relacionadas clima e localização e oferece lembretes, além de fazer uma seleção de notícias baseada nas preferências do usuário.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8" y="2554545"/>
            <a:ext cx="5430525" cy="34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62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7428" y="167416"/>
            <a:ext cx="11174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u="sng" dirty="0"/>
              <a:t>Central de Informações</a:t>
            </a:r>
            <a:r>
              <a:rPr lang="pt-BR" sz="3200" b="1" i="1" dirty="0"/>
              <a:t>: </a:t>
            </a:r>
            <a:r>
              <a:rPr lang="pt-BR" sz="3200" b="1" dirty="0"/>
              <a:t>no lado esquerdo da Barra de tarefas, há uma central de notificações, parecida com a de um smartphone. Também dá acesso rápido a recursos como "modo </a:t>
            </a:r>
            <a:r>
              <a:rPr lang="pt-BR" sz="3200" b="1" dirty="0" err="1"/>
              <a:t>tablet</a:t>
            </a:r>
            <a:r>
              <a:rPr lang="pt-BR" sz="3200" b="1" dirty="0"/>
              <a:t>", Bluetooth, </a:t>
            </a:r>
            <a:r>
              <a:rPr lang="pt-BR" sz="3200" b="1" dirty="0" err="1"/>
              <a:t>wi-fi</a:t>
            </a:r>
            <a:r>
              <a:rPr lang="pt-BR" sz="3200" b="1" dirty="0"/>
              <a:t>, brilho da tela, modo avião, modo noturno, notas e configurações do aparelho.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1" y="2721961"/>
            <a:ext cx="5244405" cy="33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9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88640" y="373478"/>
            <a:ext cx="11174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u="sng" dirty="0"/>
              <a:t>Microsoft </a:t>
            </a:r>
            <a:r>
              <a:rPr lang="pt-BR" sz="3200" b="1" i="1" u="sng" dirty="0" err="1"/>
              <a:t>Hello</a:t>
            </a:r>
            <a:r>
              <a:rPr lang="pt-BR" sz="3200" b="1" i="1" u="sng" dirty="0"/>
              <a:t> e Passport</a:t>
            </a:r>
            <a:r>
              <a:rPr lang="pt-BR" sz="3200" b="1" dirty="0"/>
              <a:t>: diga adeus a senhas. Você poderá destravar a tela do computador com reconhecimento da face ou da íris ou leitura digital.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0" y="1943137"/>
            <a:ext cx="6260605" cy="39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7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7428" y="167416"/>
            <a:ext cx="111745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u="sng" dirty="0"/>
              <a:t>Áreas de Trabalho Virtuais</a:t>
            </a:r>
            <a:r>
              <a:rPr lang="pt-BR" sz="3200" b="1" dirty="0"/>
              <a:t>: o botão "</a:t>
            </a:r>
            <a:r>
              <a:rPr lang="pt-BR" sz="3200" b="1" dirty="0" err="1"/>
              <a:t>Task</a:t>
            </a:r>
            <a:r>
              <a:rPr lang="pt-BR" sz="3200" b="1" dirty="0"/>
              <a:t> </a:t>
            </a:r>
            <a:r>
              <a:rPr lang="pt-BR" sz="3200" b="1" dirty="0" err="1"/>
              <a:t>view</a:t>
            </a:r>
            <a:r>
              <a:rPr lang="pt-BR" sz="3200" b="1" dirty="0"/>
              <a:t>" na barra de tarefas permite criar áreas de trabalho virtuais, que poderão ter seus </a:t>
            </a:r>
            <a:r>
              <a:rPr lang="pt-BR" sz="3200" b="1" dirty="0" err="1"/>
              <a:t>apps</a:t>
            </a:r>
            <a:r>
              <a:rPr lang="pt-BR" sz="3200" b="1" dirty="0"/>
              <a:t> e </a:t>
            </a:r>
            <a:r>
              <a:rPr lang="pt-BR" sz="3200" b="1" dirty="0" err="1"/>
              <a:t>widgets</a:t>
            </a:r>
            <a:r>
              <a:rPr lang="pt-BR" sz="3200" b="1" dirty="0"/>
              <a:t> próprios, como as páginas de </a:t>
            </a:r>
            <a:r>
              <a:rPr lang="pt-BR" sz="3200" b="1" dirty="0" err="1"/>
              <a:t>apps</a:t>
            </a:r>
            <a:r>
              <a:rPr lang="pt-BR" sz="3200" b="1" dirty="0"/>
              <a:t> de um smartphone.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8" y="2229519"/>
            <a:ext cx="5900228" cy="37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9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7428" y="167416"/>
            <a:ext cx="11174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u="sng" dirty="0"/>
              <a:t>Organização da Tela</a:t>
            </a:r>
            <a:r>
              <a:rPr lang="pt-BR" sz="3200" b="1" dirty="0"/>
              <a:t>: o recurso </a:t>
            </a:r>
            <a:r>
              <a:rPr lang="pt-BR" sz="3200" b="1" dirty="0" err="1"/>
              <a:t>Snap</a:t>
            </a:r>
            <a:r>
              <a:rPr lang="pt-BR" sz="3200" b="1" dirty="0"/>
              <a:t> permite dividir a tela até entre quatro aplicativos, o que facilita a vida de quem trabalha com muitas janelas abertas e importantes ao mesmo tempo.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20" y="1737077"/>
            <a:ext cx="6553467" cy="41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4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7428" y="901117"/>
            <a:ext cx="64169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 Windows 10 possui </a:t>
            </a:r>
            <a:r>
              <a:rPr lang="pt-BR" sz="3200" b="1" dirty="0">
                <a:solidFill>
                  <a:srgbClr val="FF0000"/>
                </a:solidFill>
              </a:rPr>
              <a:t>sete versões</a:t>
            </a:r>
            <a:r>
              <a:rPr lang="pt-BR" sz="3200" b="1" dirty="0"/>
              <a:t>, cada uma diferente da outra, indicada para um tipo de usuário, uso doméstico ou para empresas.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WINDOWS 10 E SUAS VERSÕES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121" y="777119"/>
            <a:ext cx="4071743" cy="22706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17428" y="2963220"/>
            <a:ext cx="11002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200" b="1" i="1" u="sng" dirty="0"/>
              <a:t>Windows 10 Home</a:t>
            </a:r>
            <a:r>
              <a:rPr lang="pt-BR" sz="3200" b="1" dirty="0"/>
              <a:t>: esta é a versão </a:t>
            </a:r>
            <a:r>
              <a:rPr lang="pt-BR" sz="3200" b="1" dirty="0">
                <a:solidFill>
                  <a:srgbClr val="FF0000"/>
                </a:solidFill>
              </a:rPr>
              <a:t>mais simples</a:t>
            </a:r>
            <a:r>
              <a:rPr lang="pt-BR" sz="3200" b="1" dirty="0"/>
              <a:t>, destinada aos usuários </a:t>
            </a:r>
            <a:r>
              <a:rPr lang="pt-BR" sz="3200" b="1" dirty="0">
                <a:solidFill>
                  <a:srgbClr val="FF0000"/>
                </a:solidFill>
              </a:rPr>
              <a:t>domésticos</a:t>
            </a:r>
            <a:r>
              <a:rPr lang="pt-BR" sz="3200" b="1" dirty="0"/>
              <a:t> que utilizam PCs, notebooks, </a:t>
            </a:r>
            <a:r>
              <a:rPr lang="pt-BR" sz="3200" b="1" dirty="0" err="1"/>
              <a:t>tablets</a:t>
            </a:r>
            <a:r>
              <a:rPr lang="pt-BR" sz="3200" b="1" dirty="0"/>
              <a:t> e dispositivos 2 em 1;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b="1" i="1" u="sng" dirty="0"/>
              <a:t>Windows 10 Mobile</a:t>
            </a:r>
            <a:r>
              <a:rPr lang="pt-BR" sz="3200" b="1" i="1" dirty="0"/>
              <a:t>: </a:t>
            </a:r>
            <a:r>
              <a:rPr lang="pt-BR" sz="3200" b="1" dirty="0"/>
              <a:t>versão destinada ao </a:t>
            </a:r>
            <a:r>
              <a:rPr lang="pt-BR" sz="3200" b="1" dirty="0">
                <a:solidFill>
                  <a:srgbClr val="FF0000"/>
                </a:solidFill>
              </a:rPr>
              <a:t>setor móvel</a:t>
            </a:r>
            <a:r>
              <a:rPr lang="pt-BR" sz="3200" b="1" dirty="0"/>
              <a:t>, que engloba os dispositivos de tela pequena sensíveis ao </a:t>
            </a:r>
          </a:p>
          <a:p>
            <a:r>
              <a:rPr lang="pt-BR" sz="3200" b="1" dirty="0"/>
              <a:t>    toque, como smartphones e </a:t>
            </a:r>
            <a:r>
              <a:rPr lang="pt-BR" sz="3200" b="1" dirty="0" err="1"/>
              <a:t>tablets</a:t>
            </a:r>
            <a:r>
              <a:rPr lang="pt-BR" sz="32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29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WINDOWS 10 E SUAS VERSÕES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1683" y="1137991"/>
            <a:ext cx="1146208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sz="3200" b="1" i="1" u="sng" dirty="0"/>
              <a:t>Windows 10 Pro</a:t>
            </a:r>
            <a:r>
              <a:rPr lang="pt-BR" sz="3200" b="1" dirty="0"/>
              <a:t>: assim como a Home, essa versão também é destinada para os PCs, notebooks, </a:t>
            </a:r>
            <a:r>
              <a:rPr lang="pt-BR" sz="3200" b="1" dirty="0" err="1"/>
              <a:t>tablets</a:t>
            </a:r>
            <a:r>
              <a:rPr lang="pt-BR" sz="3200" b="1" dirty="0"/>
              <a:t> e dispositivos 2 em 1.  A versão Pro difere do Home em relação a certas funcionalidades, como: </a:t>
            </a:r>
            <a:r>
              <a:rPr lang="pt-BR" sz="3200" b="1" dirty="0">
                <a:solidFill>
                  <a:srgbClr val="FF0000"/>
                </a:solidFill>
              </a:rPr>
              <a:t>segurança digital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suporte remoto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produtividade</a:t>
            </a:r>
            <a:r>
              <a:rPr lang="pt-BR" sz="3200" b="1" dirty="0"/>
              <a:t> e uso de sistemas </a:t>
            </a:r>
            <a:r>
              <a:rPr lang="pt-BR" sz="3200" b="1" dirty="0">
                <a:solidFill>
                  <a:srgbClr val="FF0000"/>
                </a:solidFill>
              </a:rPr>
              <a:t>baseados</a:t>
            </a:r>
            <a:r>
              <a:rPr lang="pt-BR" sz="3200" b="1" dirty="0"/>
              <a:t> na </a:t>
            </a:r>
            <a:r>
              <a:rPr lang="pt-BR" sz="3200" b="1" dirty="0">
                <a:solidFill>
                  <a:srgbClr val="FF0000"/>
                </a:solidFill>
              </a:rPr>
              <a:t>nuvem</a:t>
            </a:r>
            <a:r>
              <a:rPr lang="pt-BR" sz="3200" b="1" dirty="0"/>
              <a:t>;</a:t>
            </a:r>
          </a:p>
          <a:p>
            <a:pPr marL="514350" indent="-514350">
              <a:buFont typeface="+mj-lt"/>
              <a:buAutoNum type="arabicPeriod" startAt="3"/>
            </a:pPr>
            <a:endParaRPr lang="pt-BR" sz="1500" b="1" dirty="0"/>
          </a:p>
          <a:p>
            <a:pPr marL="514350" indent="-514350">
              <a:buFont typeface="+mj-lt"/>
              <a:buAutoNum type="arabicPeriod" startAt="3"/>
            </a:pPr>
            <a:r>
              <a:rPr lang="pt-BR" sz="3200" b="1" i="1" u="sng" dirty="0"/>
              <a:t>Windows 10 Enterprise</a:t>
            </a:r>
            <a:r>
              <a:rPr lang="pt-BR" sz="3200" b="1" dirty="0"/>
              <a:t>: construída sobre o Windows 10 Pro e é destinada ao </a:t>
            </a:r>
            <a:r>
              <a:rPr lang="pt-BR" sz="3200" b="1" dirty="0">
                <a:solidFill>
                  <a:srgbClr val="FF0000"/>
                </a:solidFill>
              </a:rPr>
              <a:t>mercado corporativo</a:t>
            </a:r>
            <a:r>
              <a:rPr lang="pt-BR" sz="32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026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WINDOWS 10 E SUAS VERSÕES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01843" y="936159"/>
            <a:ext cx="1149015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t-BR" sz="3200" b="1" i="1" u="sng" dirty="0"/>
              <a:t>Windows 10 </a:t>
            </a:r>
            <a:r>
              <a:rPr lang="pt-BR" sz="3200" b="1" i="1" u="sng" dirty="0" err="1"/>
              <a:t>Education</a:t>
            </a:r>
            <a:r>
              <a:rPr lang="pt-BR" sz="3200" b="1" dirty="0"/>
              <a:t>: construído sobre o Windows 10 Enterprise, a versão </a:t>
            </a:r>
            <a:r>
              <a:rPr lang="pt-BR" sz="3200" b="1" dirty="0" err="1"/>
              <a:t>Education</a:t>
            </a:r>
            <a:r>
              <a:rPr lang="pt-BR" sz="3200" b="1" dirty="0"/>
              <a:t> é destinada a atender as </a:t>
            </a:r>
            <a:r>
              <a:rPr lang="pt-BR" sz="3200" b="1" dirty="0">
                <a:solidFill>
                  <a:srgbClr val="FF0000"/>
                </a:solidFill>
              </a:rPr>
              <a:t>necessidades</a:t>
            </a:r>
            <a:r>
              <a:rPr lang="pt-BR" sz="3200" b="1" dirty="0"/>
              <a:t> do </a:t>
            </a:r>
            <a:r>
              <a:rPr lang="pt-BR" sz="3200" b="1" dirty="0">
                <a:solidFill>
                  <a:srgbClr val="FF0000"/>
                </a:solidFill>
              </a:rPr>
              <a:t>meio educacional</a:t>
            </a:r>
            <a:r>
              <a:rPr lang="pt-BR" sz="3200" b="1" dirty="0"/>
              <a:t>; </a:t>
            </a:r>
          </a:p>
          <a:p>
            <a:pPr marL="514350" indent="-514350">
              <a:buFont typeface="+mj-lt"/>
              <a:buAutoNum type="arabicPeriod" startAt="5"/>
            </a:pPr>
            <a:endParaRPr lang="pt-BR" sz="1500" b="1" dirty="0"/>
          </a:p>
          <a:p>
            <a:pPr marL="514350" indent="-514350">
              <a:buFont typeface="+mj-lt"/>
              <a:buAutoNum type="arabicPeriod" startAt="5"/>
            </a:pPr>
            <a:r>
              <a:rPr lang="pt-BR" sz="3200" b="1" i="1" u="sng" dirty="0"/>
              <a:t>Windows 10 Mobile Enterprise</a:t>
            </a:r>
            <a:r>
              <a:rPr lang="pt-BR" sz="3200" b="1" dirty="0"/>
              <a:t>: projetado para smartphones e </a:t>
            </a:r>
            <a:r>
              <a:rPr lang="pt-BR" sz="3200" b="1" dirty="0" err="1"/>
              <a:t>tablets</a:t>
            </a:r>
            <a:r>
              <a:rPr lang="pt-BR" sz="3200" b="1" dirty="0"/>
              <a:t> do </a:t>
            </a:r>
            <a:r>
              <a:rPr lang="pt-BR" sz="3200" b="1" dirty="0">
                <a:solidFill>
                  <a:srgbClr val="FF0000"/>
                </a:solidFill>
              </a:rPr>
              <a:t>setor corporativo</a:t>
            </a:r>
            <a:r>
              <a:rPr lang="pt-BR" sz="3200" b="1" dirty="0"/>
              <a:t>;</a:t>
            </a:r>
          </a:p>
          <a:p>
            <a:pPr marL="514350" indent="-514350">
              <a:buFont typeface="+mj-lt"/>
              <a:buAutoNum type="arabicPeriod" startAt="5"/>
            </a:pPr>
            <a:endParaRPr lang="pt-BR" sz="1500" b="1" dirty="0"/>
          </a:p>
          <a:p>
            <a:pPr marL="514350" indent="-514350">
              <a:buFont typeface="+mj-lt"/>
              <a:buAutoNum type="arabicPeriod" startAt="5"/>
            </a:pPr>
            <a:r>
              <a:rPr lang="pt-BR" sz="3200" b="1" i="1" u="sng" dirty="0"/>
              <a:t>Windows 10 </a:t>
            </a:r>
            <a:r>
              <a:rPr lang="pt-BR" sz="3200" b="1" i="1" u="sng" dirty="0" err="1"/>
              <a:t>IoT</a:t>
            </a:r>
            <a:r>
              <a:rPr lang="pt-BR" sz="3200" b="1" i="1" u="sng" dirty="0"/>
              <a:t> Core</a:t>
            </a:r>
            <a:r>
              <a:rPr lang="pt-BR" sz="3200" b="1" dirty="0"/>
              <a:t>: a Microsoft não deixou de pensar no setor de </a:t>
            </a:r>
            <a:r>
              <a:rPr lang="pt-BR" sz="3200" b="1" dirty="0" err="1"/>
              <a:t>IoT</a:t>
            </a:r>
            <a:r>
              <a:rPr lang="pt-BR" sz="3200" b="1" dirty="0"/>
              <a:t> (Internet </a:t>
            </a:r>
            <a:r>
              <a:rPr lang="pt-BR" sz="3200" b="1" dirty="0" err="1"/>
              <a:t>of</a:t>
            </a:r>
            <a:r>
              <a:rPr lang="pt-BR" sz="3200" b="1" dirty="0"/>
              <a:t> </a:t>
            </a:r>
            <a:r>
              <a:rPr lang="pt-BR" sz="3200" b="1" dirty="0" err="1"/>
              <a:t>Things</a:t>
            </a:r>
            <a:r>
              <a:rPr lang="pt-BR" sz="3200" b="1" dirty="0"/>
              <a:t> ou </a:t>
            </a:r>
            <a:r>
              <a:rPr lang="pt-BR" sz="3200" b="1" dirty="0">
                <a:solidFill>
                  <a:srgbClr val="FF0000"/>
                </a:solidFill>
              </a:rPr>
              <a:t>Internet das Coisas</a:t>
            </a:r>
            <a:r>
              <a:rPr lang="pt-BR" sz="3200" b="1" dirty="0"/>
              <a:t>). Trata-se da intenção de interligar </a:t>
            </a:r>
            <a:r>
              <a:rPr lang="pt-BR" sz="3200" b="1" dirty="0">
                <a:solidFill>
                  <a:srgbClr val="FF0000"/>
                </a:solidFill>
              </a:rPr>
              <a:t>todos</a:t>
            </a:r>
            <a:r>
              <a:rPr lang="pt-BR" sz="3200" b="1" dirty="0"/>
              <a:t> os dispositivos à rede.</a:t>
            </a:r>
          </a:p>
        </p:txBody>
      </p:sp>
    </p:spTree>
    <p:extLst>
      <p:ext uri="{BB962C8B-B14F-4D97-AF65-F5344CB8AC3E}">
        <p14:creationId xmlns:p14="http://schemas.microsoft.com/office/powerpoint/2010/main" val="41617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798490" y="917601"/>
            <a:ext cx="6040191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98490" y="1750179"/>
            <a:ext cx="11393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Shell (Interface de Linha de Comando)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Shell é um programa que permite ao usuário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interagir com o S.O</a:t>
            </a:r>
            <a:r>
              <a:rPr lang="pt-BR" sz="3200" b="1" dirty="0">
                <a:cs typeface="Arial" panose="020B0604020202020204" pitchFamily="34" charset="0"/>
              </a:rPr>
              <a:t>. através de comandos digitados no teclado.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No Windows é o 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Prompt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 de Comando </a:t>
            </a:r>
            <a:r>
              <a:rPr lang="pt-BR" sz="3200" b="1" dirty="0">
                <a:cs typeface="Arial" panose="020B0604020202020204" pitchFamily="34" charset="0"/>
              </a:rPr>
              <a:t>(cmd.exe) e 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PowerShell</a:t>
            </a:r>
            <a:r>
              <a:rPr lang="pt-BR" sz="3200" b="1" dirty="0">
                <a:cs typeface="Arial" panose="020B0604020202020204" pitchFamily="34" charset="0"/>
              </a:rPr>
              <a:t>;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No Linux é o 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Bash</a:t>
            </a:r>
            <a:r>
              <a:rPr lang="pt-BR" sz="3200" b="1" dirty="0">
                <a:cs typeface="Arial" panose="020B0604020202020204" pitchFamily="34" charset="0"/>
              </a:rPr>
              <a:t> (terminal).</a:t>
            </a:r>
          </a:p>
        </p:txBody>
      </p:sp>
    </p:spTree>
    <p:extLst>
      <p:ext uri="{BB962C8B-B14F-4D97-AF65-F5344CB8AC3E}">
        <p14:creationId xmlns:p14="http://schemas.microsoft.com/office/powerpoint/2010/main" val="1629279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00767" y="823389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Linux - Distribuições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3" y="1192721"/>
            <a:ext cx="72771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3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183505"/>
            <a:ext cx="7817479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EVOLUÇÃO DOS 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71978" y="823389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Mac OS e Mac OS X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8" y="1192721"/>
            <a:ext cx="7495503" cy="4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7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17428" y="708218"/>
            <a:ext cx="6800047" cy="596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2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QUESTÕES CEBRASPE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7428" y="1455605"/>
            <a:ext cx="10998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01) Uma diferença marcante entre os software Windows e Linux é o fato de este ser um sistema de código aberto, desenvolvido por programadores voluntários espalhados por toda a Internet e distribuído sob licença pública.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7428" y="3517708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17582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9048" y="1029745"/>
            <a:ext cx="11062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02) O Linux é um sistema operacional que pode ser usado apenas em servidores, não sendo adequado para a utilização em estações de trabalho do tipo PC. No entanto, é um sistema cujo código-fonte fica disponível para alterações, permitindo que os usuários contribuam para a sua melhoria.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29048" y="3687195"/>
            <a:ext cx="179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7900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8034" y="1265428"/>
            <a:ext cx="11663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03) No Linux, o aplicativo KDE Controle Center tem funcionalidades equivalentes ao Painel de controle do Windows, ambos permitindo o gerenciamento de pastas e arquivos e a configuração para a permissão de acesso aos usuários do computador.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8034" y="3327531"/>
            <a:ext cx="216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18995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1369" y="920385"/>
            <a:ext cx="11243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04) Os sistemas Windows 7 e Linux têm </a:t>
            </a:r>
            <a:r>
              <a:rPr lang="pt-BR" sz="3200" b="1" dirty="0" err="1">
                <a:cs typeface="Arial" panose="020B0604020202020204" pitchFamily="34" charset="0"/>
              </a:rPr>
              <a:t>kernel</a:t>
            </a:r>
            <a:r>
              <a:rPr lang="pt-BR" sz="3200" b="1" dirty="0">
                <a:cs typeface="Arial" panose="020B0604020202020204" pitchFamily="34" charset="0"/>
              </a:rPr>
              <a:t> comum, aberto, que pode ser facilmente customizado pelo usuário.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11369" y="2120743"/>
            <a:ext cx="193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1369" y="3065704"/>
            <a:ext cx="11127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05) O Linux, um sistema multitarefa e multiusuário, é disponível em várias distribuições, entre as quais, Debian, </a:t>
            </a:r>
            <a:r>
              <a:rPr lang="pt-BR" sz="3200" b="1" dirty="0" err="1">
                <a:cs typeface="Arial" panose="020B0604020202020204" pitchFamily="34" charset="0"/>
              </a:rPr>
              <a:t>Ubuntu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  <a:r>
              <a:rPr lang="pt-BR" sz="3200" b="1" dirty="0" err="1">
                <a:cs typeface="Arial" panose="020B0604020202020204" pitchFamily="34" charset="0"/>
              </a:rPr>
              <a:t>Mandriva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 err="1">
                <a:cs typeface="Arial" panose="020B0604020202020204" pitchFamily="34" charset="0"/>
              </a:rPr>
              <a:t>Fedora</a:t>
            </a:r>
            <a:r>
              <a:rPr lang="pt-BR" sz="3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1369" y="4703162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30467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1369" y="920385"/>
            <a:ext cx="11243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06) Pelo fato de ser um software proprietário, qualquer usuário pode fazer alterações no ambiente e colaborar para a melhoria do sistema Linux.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11369" y="2324428"/>
            <a:ext cx="193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1369" y="3065704"/>
            <a:ext cx="111273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07) O Windows 7 possui, por padrão, uma interface gráfica, enquanto o Linux tem disponíveis várias interfaces gráficas, que podem ser instaladas e customizadas segundo a necessidade do usuário.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1369" y="4991920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2991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1369" y="920385"/>
            <a:ext cx="11243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08) Em uma mesma máquina é possível instalar o Windows 8 e o Linux </a:t>
            </a:r>
            <a:r>
              <a:rPr lang="pt-BR" sz="3200" b="1" dirty="0" err="1">
                <a:cs typeface="Arial" panose="020B0604020202020204" pitchFamily="34" charset="0"/>
              </a:rPr>
              <a:t>Red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 err="1">
                <a:cs typeface="Arial" panose="020B0604020202020204" pitchFamily="34" charset="0"/>
              </a:rPr>
              <a:t>Hat</a:t>
            </a:r>
            <a:r>
              <a:rPr lang="pt-BR" sz="3200" b="1" dirty="0">
                <a:cs typeface="Arial" panose="020B0604020202020204" pitchFamily="34" charset="0"/>
              </a:rPr>
              <a:t> e acessar arquivos gravados em ambos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11369" y="1946878"/>
            <a:ext cx="193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1369" y="3065704"/>
            <a:ext cx="11127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09) </a:t>
            </a:r>
            <a:r>
              <a:rPr lang="pt-BR" sz="3200" b="1" dirty="0" err="1">
                <a:cs typeface="Arial" panose="020B0604020202020204" pitchFamily="34" charset="0"/>
              </a:rPr>
              <a:t>Ubuntu</a:t>
            </a:r>
            <a:r>
              <a:rPr lang="pt-BR" sz="3200" b="1" dirty="0">
                <a:cs typeface="Arial" panose="020B0604020202020204" pitchFamily="34" charset="0"/>
              </a:rPr>
              <a:t> é um sistema operacional com base em Linux desenvolvido para notebooks, desktops e servidores.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1369" y="4142922"/>
            <a:ext cx="176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21886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EB6FE35-838C-26D2-754A-1DF31F1B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77" y="182009"/>
            <a:ext cx="6264966" cy="5622807"/>
          </a:xfrm>
          <a:prstGeom prst="rect">
            <a:avLst/>
          </a:prstGeom>
        </p:spPr>
      </p:pic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D68B337E-0709-54F9-5E84-E037EFCD9F2F}"/>
              </a:ext>
            </a:extLst>
          </p:cNvPr>
          <p:cNvSpPr/>
          <p:nvPr/>
        </p:nvSpPr>
        <p:spPr>
          <a:xfrm>
            <a:off x="1620077" y="4373218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8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5430AB-65FC-0D2C-429D-E6E9334B1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00" y="420549"/>
            <a:ext cx="7333381" cy="5238129"/>
          </a:xfrm>
          <a:prstGeom prst="rect">
            <a:avLst/>
          </a:prstGeom>
        </p:spPr>
      </p:pic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4DFF7E7B-8C3B-3CAD-0D7E-A0030F3C5358}"/>
              </a:ext>
            </a:extLst>
          </p:cNvPr>
          <p:cNvSpPr/>
          <p:nvPr/>
        </p:nvSpPr>
        <p:spPr>
          <a:xfrm>
            <a:off x="1465400" y="4518992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8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43189" y="0"/>
            <a:ext cx="4365939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PROMPT DE COMANDO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189" y="437703"/>
            <a:ext cx="11148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Os principais comandos e suas funções são apresentadas abaixo: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68" y="1033946"/>
            <a:ext cx="64579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0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3CB499-2A97-ACC9-CBCD-AC6C7129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88" y="180768"/>
            <a:ext cx="8445081" cy="5636937"/>
          </a:xfrm>
          <a:prstGeom prst="rect">
            <a:avLst/>
          </a:prstGeom>
        </p:spPr>
      </p:pic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6C62492A-DEA2-D367-AAA6-B24E14C84440}"/>
              </a:ext>
            </a:extLst>
          </p:cNvPr>
          <p:cNvSpPr/>
          <p:nvPr/>
        </p:nvSpPr>
        <p:spPr>
          <a:xfrm>
            <a:off x="1596679" y="4121427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7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2CF479-7B06-3A1F-40FA-AAF7D560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35" y="0"/>
            <a:ext cx="4527896" cy="6375551"/>
          </a:xfrm>
          <a:prstGeom prst="rect">
            <a:avLst/>
          </a:prstGeom>
        </p:spPr>
      </p:pic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DEAE5A79-F7BC-29D8-2F96-3C2228C08037}"/>
              </a:ext>
            </a:extLst>
          </p:cNvPr>
          <p:cNvSpPr/>
          <p:nvPr/>
        </p:nvSpPr>
        <p:spPr>
          <a:xfrm>
            <a:off x="4088088" y="2730575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7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520CA5-7B14-EF4F-5BEB-BB1B81E3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25" y="114921"/>
            <a:ext cx="6980213" cy="5636522"/>
          </a:xfrm>
          <a:prstGeom prst="rect">
            <a:avLst/>
          </a:prstGeom>
        </p:spPr>
      </p:pic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3689D5EC-86C7-4417-AB2C-EB85743A7D0B}"/>
              </a:ext>
            </a:extLst>
          </p:cNvPr>
          <p:cNvSpPr/>
          <p:nvPr/>
        </p:nvSpPr>
        <p:spPr>
          <a:xfrm>
            <a:off x="1606825" y="4492487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4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8763FF-6F21-FD3C-A4CC-390B46BDF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257" y="188428"/>
            <a:ext cx="5278396" cy="5563015"/>
          </a:xfrm>
          <a:prstGeom prst="rect">
            <a:avLst/>
          </a:prstGeom>
        </p:spPr>
      </p:pic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B1CFCAFC-8F67-ECC8-3E0E-C8FE31C99BD8}"/>
              </a:ext>
            </a:extLst>
          </p:cNvPr>
          <p:cNvSpPr/>
          <p:nvPr/>
        </p:nvSpPr>
        <p:spPr>
          <a:xfrm>
            <a:off x="1754257" y="4678017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7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A3DE1E-0A19-0D3A-F1C6-8148F1E0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52" y="442706"/>
            <a:ext cx="7420794" cy="5030442"/>
          </a:xfrm>
          <a:prstGeom prst="rect">
            <a:avLst/>
          </a:prstGeom>
        </p:spPr>
      </p:pic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A0ED26DE-A199-5959-E6A9-6CB3F9CE3FE0}"/>
              </a:ext>
            </a:extLst>
          </p:cNvPr>
          <p:cNvSpPr/>
          <p:nvPr/>
        </p:nvSpPr>
        <p:spPr>
          <a:xfrm>
            <a:off x="1795462" y="4651513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0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7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862886" y="1033510"/>
            <a:ext cx="5975796" cy="59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>
                <a:latin typeface="+mn-lt"/>
                <a:cs typeface="Arial" panose="020B0604020202020204" pitchFamily="34" charset="0"/>
              </a:rPr>
              <a:t>SISTEMAS OPERACIONAIS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2886" y="1814572"/>
            <a:ext cx="11329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G.U.I (Interface Gráfica)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É uma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interface gráfica </a:t>
            </a:r>
            <a:r>
              <a:rPr lang="pt-BR" sz="3200" b="1" dirty="0">
                <a:cs typeface="Arial" panose="020B0604020202020204" pitchFamily="34" charset="0"/>
              </a:rPr>
              <a:t>que permite ao usuário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interagir</a:t>
            </a:r>
            <a:r>
              <a:rPr lang="pt-BR" sz="3200" b="1" dirty="0">
                <a:cs typeface="Arial" panose="020B0604020202020204" pitchFamily="34" charset="0"/>
              </a:rPr>
              <a:t> com o S.O. através de elementos gráficos.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Windows 7, por exemplo, possui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GUI chamada AERO</a:t>
            </a:r>
            <a:r>
              <a:rPr lang="pt-BR" sz="3200" b="1" dirty="0">
                <a:cs typeface="Arial" panose="020B0604020202020204" pitchFamily="34" charset="0"/>
              </a:rPr>
              <a:t>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Linux possui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várias interfaces gráficas </a:t>
            </a:r>
            <a:r>
              <a:rPr lang="pt-BR" sz="3200" b="1" dirty="0">
                <a:cs typeface="Arial" panose="020B0604020202020204" pitchFamily="34" charset="0"/>
              </a:rPr>
              <a:t>como KDE, GNOME, </a:t>
            </a:r>
            <a:r>
              <a:rPr lang="pt-BR" sz="3200" b="1" dirty="0" err="1">
                <a:cs typeface="Arial" panose="020B0604020202020204" pitchFamily="34" charset="0"/>
              </a:rPr>
              <a:t>Unity</a:t>
            </a:r>
            <a:r>
              <a:rPr lang="pt-BR" sz="3200" b="1" dirty="0">
                <a:cs typeface="Arial" panose="020B0604020202020204" pitchFamily="34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71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47" y="213172"/>
            <a:ext cx="9286272" cy="54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767"/>
            <a:ext cx="12192000" cy="29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1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estre IPM" id="{F47FC496-116B-45C0-8B75-A1EE3124CAB7}" vid="{FEB82E1B-2376-4A8F-BFB7-B71B2B7F7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IPM</Template>
  <TotalTime>1990</TotalTime>
  <Words>2032</Words>
  <Application>Microsoft Office PowerPoint</Application>
  <PresentationFormat>Widescreen</PresentationFormat>
  <Paragraphs>227</Paragraphs>
  <Slides>65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Luiz Felipe De Oliveira</cp:lastModifiedBy>
  <cp:revision>44</cp:revision>
  <dcterms:created xsi:type="dcterms:W3CDTF">2020-07-08T19:31:21Z</dcterms:created>
  <dcterms:modified xsi:type="dcterms:W3CDTF">2023-11-19T21:16:24Z</dcterms:modified>
</cp:coreProperties>
</file>