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6" r:id="rId4"/>
    <p:sldId id="29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7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258" r:id="rId4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B247B-4170-44D1-A493-6F9413EF4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A006EC8-75A3-42B7-AC6F-224C07C846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7FD698-4948-43C8-8212-338DBE198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1D2F81-BCFC-45B1-B279-49DB8D6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384D6D-8FB1-4543-9559-419DA137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6268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8D37F-B5E2-4038-872F-C0FDE819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FD64FFF-1D0C-4294-85A0-908B19EB2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5C0EBC-DF1A-420E-B8D2-E26CA3A79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D8A35F-5497-4BFD-BC0E-988F46C41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391C41-A65F-4BAC-8804-1A0AB3DDE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3344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D5D33E-72DA-4349-9314-1D2C11AF0C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F114B8-F5A2-4D39-B5DA-13612F610E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4DB78-22A0-4055-9A62-E6AB96352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B72C19-F66C-4B59-AA1E-8FAEE27C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2A5008B-C0C6-41DA-8135-F6F357B58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54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14AC5C-8C37-44CC-9911-0F3BAF1E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CF83EB-9344-42C1-AA86-2943571B1B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1A4944-12C8-4927-A9B4-17B42370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9CDD9F-E9F4-41D1-81A6-545100F96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2237B3-CFE2-4B1A-AE88-FD1E74CF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12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059D89-56CC-4C61-8A1C-DB5A8EBA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5592FE-821A-46AD-9A14-58E9BAD21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AC9BC9-126F-4E3C-8476-96951FFF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E1D507-ADF1-454D-9B7A-1F572262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9F0F6D-A781-46D6-A1F5-DFA80CCDE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89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43797-B563-44E0-A770-5D24D2B07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125DF5-CBE1-4A4A-B277-5173E9ED3F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7A5802D-9CBF-43FF-AAC7-94D3D7F9B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250CD5-02E5-469D-B43E-0D8EA7832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1F418A-A597-49AF-9082-8F337EF0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D051E0-EA80-4AD4-9A0B-668D37D4C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458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1D5C3-A25C-454A-BD92-867835935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724A862-BFEB-4FCB-AD8B-4FF752F9D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823905-F114-4C92-901C-B29F47ECAB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1B5FC65-6FBC-4A89-8E17-93C123FA75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B58CED4-A3AB-45EE-AC22-59F3FDD553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1A38EA9-AA15-4125-BCAD-56D3CBF7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2DAA9C1-4A18-4645-9DEE-6B3BBC746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CF34FEA-C4C4-4674-8489-C55F43A6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873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C0E64-15A7-4581-9F68-90A755CE1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9E3295F-BE2F-44AC-B393-248AF7B57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8A2DB0B-D8A8-4DE9-907A-7F173BB8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B377858-ACC4-4350-9936-4524531BE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9516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788AB8D-7243-4276-80A9-67D96C61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7F6F215-FAE0-4962-991F-29DCDAEE0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081A39E-1BCF-45BC-87F4-A4CEB1DD7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2240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C76F55-BDBA-43F4-A357-0DF14C063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F43407-410E-4E4F-8EEF-236B65621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6E7977-3AEC-4D45-9AF1-45BF2571B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D42D269-7772-42BB-A878-4552DB27B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79847E-0CCC-467A-B2DC-4654AA31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72579D6-B7B8-4A73-AAFC-E82BB59B0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30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52DB69-4DC0-4198-8191-B0A414372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0AE536A-B86F-4DED-BC50-4785F7E7F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A051273-3B91-48ED-8481-0614A87C70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85C4F4-6921-4AAA-93F0-E69631631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54A6-9FE3-436F-AB1D-2E0910A6FA2E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9923F0C-E771-4BDB-A440-E242DA5FE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0DB9EC2-403B-40E6-8835-27542F4A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104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089F46F-A075-4E10-8D08-018A2962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E8EA3F0-EFF2-4E97-A973-765B8E133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18E563-02E4-40FA-AAC4-D88675E9D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54A6-9FE3-436F-AB1D-2E0910A6FA2E}" type="datetimeFigureOut">
              <a:rPr lang="pt-BR" smtClean="0"/>
              <a:t>12/11/2023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81A5EA-892A-4A18-8DE9-F402A1911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6E1C0B-4AC2-4FBE-8186-101D6C36D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F6119-2AFE-448E-BC22-E2B708FA87D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327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85456AD-281B-401A-B9A4-43E14BC132D6}"/>
              </a:ext>
            </a:extLst>
          </p:cNvPr>
          <p:cNvSpPr txBox="1"/>
          <p:nvPr/>
        </p:nvSpPr>
        <p:spPr>
          <a:xfrm>
            <a:off x="6308035" y="2491409"/>
            <a:ext cx="56056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0" dirty="0">
                <a:solidFill>
                  <a:schemeClr val="bg1"/>
                </a:solidFill>
              </a:rPr>
              <a:t>Introdução a Informática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85456AD-281B-401A-B9A4-43E14BC132D6}"/>
              </a:ext>
            </a:extLst>
          </p:cNvPr>
          <p:cNvSpPr txBox="1"/>
          <p:nvPr/>
        </p:nvSpPr>
        <p:spPr>
          <a:xfrm>
            <a:off x="7349078" y="5305303"/>
            <a:ext cx="484292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>
                <a:solidFill>
                  <a:schemeClr val="bg1"/>
                </a:solidFill>
              </a:rPr>
              <a:t>LUIZ FELIPE DE OLIVEIRA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</a:rPr>
              <a:t>GRADUADO EM COMPUTAÇÃO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</a:rPr>
              <a:t>ESPECIALISTA EM GOVERNANÇA EM TI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</a:rPr>
              <a:t>ESPECIALISTA EM GESTÃO DE PROJETOS</a:t>
            </a:r>
          </a:p>
          <a:p>
            <a:pPr algn="just"/>
            <a:r>
              <a:rPr lang="pt-BR" sz="2000" dirty="0">
                <a:solidFill>
                  <a:schemeClr val="bg1"/>
                </a:solidFill>
              </a:rPr>
              <a:t>FUNDADOR DO IPM                      </a:t>
            </a:r>
            <a:r>
              <a:rPr lang="pt-BR" sz="2000" b="1" dirty="0">
                <a:solidFill>
                  <a:srgbClr val="FFFF00"/>
                </a:solidFill>
              </a:rPr>
              <a:t>@</a:t>
            </a:r>
            <a:r>
              <a:rPr lang="pt-BR" sz="2000" b="1" dirty="0" err="1">
                <a:solidFill>
                  <a:srgbClr val="FFFF00"/>
                </a:solidFill>
              </a:rPr>
              <a:t>felipeipm</a:t>
            </a:r>
            <a:endParaRPr lang="pt-BR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62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2732" y="461673"/>
            <a:ext cx="1141926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/>
              <a:t>INTRANET</a:t>
            </a:r>
          </a:p>
          <a:p>
            <a:endParaRPr lang="pt-BR" sz="1500" b="1" u="sng" dirty="0"/>
          </a:p>
          <a:p>
            <a:r>
              <a:rPr lang="pt-BR" sz="3200" b="1" dirty="0"/>
              <a:t>É uma rede de computadores </a:t>
            </a:r>
            <a:r>
              <a:rPr lang="pt-BR" sz="3200" b="1" dirty="0">
                <a:solidFill>
                  <a:srgbClr val="FF0000"/>
                </a:solidFill>
              </a:rPr>
              <a:t>privada de uso exclusivo </a:t>
            </a:r>
            <a:r>
              <a:rPr lang="pt-BR" sz="3200" b="1" dirty="0"/>
              <a:t>de um determinado local, como, por exemplo, a rede de uma empresa, que só pode ser acessada pelos seus utilizadores ou colaboradores internos.</a:t>
            </a:r>
          </a:p>
          <a:p>
            <a:endParaRPr lang="pt-BR" sz="1500" b="1" dirty="0"/>
          </a:p>
          <a:p>
            <a:r>
              <a:rPr lang="pt-BR" sz="3200" b="1" dirty="0"/>
              <a:t>A intranet também é uma rede de computadores, mas utilizada de maneira centralizada, dentro de empresas, para que somente informações daquele grupo circulem.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1109" y="4346490"/>
            <a:ext cx="2575775" cy="206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2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8490" y="551825"/>
            <a:ext cx="1139351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/>
              <a:t>INTERNET</a:t>
            </a:r>
          </a:p>
          <a:p>
            <a:endParaRPr lang="pt-BR" sz="1500" b="1" dirty="0"/>
          </a:p>
          <a:p>
            <a:r>
              <a:rPr lang="pt-BR" sz="3200" b="1" i="1" dirty="0"/>
              <a:t>Conjunto de computadores autônomos interconectados por uma única tecnologia” (</a:t>
            </a:r>
            <a:r>
              <a:rPr lang="pt-BR" sz="3200" b="1" i="1" dirty="0" err="1"/>
              <a:t>Tanembaum</a:t>
            </a:r>
            <a:r>
              <a:rPr lang="pt-BR" sz="3200" b="1" i="1" dirty="0"/>
              <a:t>, 2003)</a:t>
            </a:r>
          </a:p>
          <a:p>
            <a:endParaRPr lang="pt-BR" sz="1500" b="1" i="1" dirty="0"/>
          </a:p>
          <a:p>
            <a:r>
              <a:rPr lang="pt-BR" sz="3200" b="1" dirty="0"/>
              <a:t>A internet é o conjunto de redes locais espalhadas pelo mundo interligadas entre si, </a:t>
            </a:r>
            <a:r>
              <a:rPr lang="pt-BR" sz="3200" b="1" dirty="0">
                <a:solidFill>
                  <a:srgbClr val="FF0000"/>
                </a:solidFill>
              </a:rPr>
              <a:t>trocando informações </a:t>
            </a:r>
            <a:r>
              <a:rPr lang="pt-BR" sz="3200" b="1" dirty="0"/>
              <a:t>utilizando </a:t>
            </a:r>
            <a:r>
              <a:rPr lang="pt-BR" sz="3200" b="1" dirty="0">
                <a:solidFill>
                  <a:srgbClr val="FF0000"/>
                </a:solidFill>
              </a:rPr>
              <a:t>protocolos</a:t>
            </a:r>
            <a:r>
              <a:rPr lang="pt-BR" sz="3200" b="1" dirty="0"/>
              <a:t> específicos para que ela funcione perfeitamente.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4068" y="4060478"/>
            <a:ext cx="3177515" cy="23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55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59854" y="577583"/>
            <a:ext cx="11432146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/>
              <a:t>EXTRANET</a:t>
            </a:r>
          </a:p>
          <a:p>
            <a:endParaRPr lang="pt-BR" sz="1500" b="1" dirty="0"/>
          </a:p>
          <a:p>
            <a:r>
              <a:rPr lang="pt-BR" sz="3200" b="1" dirty="0"/>
              <a:t>Uma extranet é uma rede de computadores que permite </a:t>
            </a:r>
            <a:r>
              <a:rPr lang="pt-BR" sz="3200" b="1" dirty="0">
                <a:solidFill>
                  <a:srgbClr val="FF0000"/>
                </a:solidFill>
              </a:rPr>
              <a:t>acesso externo controlado</a:t>
            </a:r>
            <a:r>
              <a:rPr lang="pt-BR" sz="3200" b="1" dirty="0"/>
              <a:t>, para negócios específicos ou propósitos educacionais.</a:t>
            </a:r>
          </a:p>
          <a:p>
            <a:r>
              <a:rPr lang="pt-BR" sz="3200" b="1" dirty="0"/>
              <a:t>Exemplo: Secretaria de educação (escolas) e Internet Banking.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488" y="3268118"/>
            <a:ext cx="5331854" cy="31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2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0462" y="198710"/>
            <a:ext cx="6310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/>
              <a:t>TIPOS DE COMPUTADORES</a:t>
            </a:r>
          </a:p>
        </p:txBody>
      </p:sp>
      <p:pic>
        <p:nvPicPr>
          <p:cNvPr id="3" name="Picture 2" descr="Resultado de imagem para note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9" y="948021"/>
            <a:ext cx="6349532" cy="497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esultado de imagem para tablet gala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34" y="309093"/>
            <a:ext cx="7868991" cy="4814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378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smart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266" y="597608"/>
            <a:ext cx="6045281" cy="453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m para computador deskto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048" y="423082"/>
            <a:ext cx="7768431" cy="488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43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Resultado de imagem para MONIT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045" y="246452"/>
            <a:ext cx="2818832" cy="2457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Resultado de imagem para TECL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719" y="448614"/>
            <a:ext cx="2664296" cy="16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sultado de imagem para MOUS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093" y="581441"/>
            <a:ext cx="1410274" cy="141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Resultado de imagem para GABINET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867" y="0"/>
            <a:ext cx="3103722" cy="310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0" y="2836372"/>
            <a:ext cx="12694474" cy="319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5655" marR="2425065" algn="just">
              <a:lnSpc>
                <a:spcPct val="126000"/>
              </a:lnSpc>
              <a:spcAft>
                <a:spcPts val="0"/>
              </a:spcAft>
            </a:pPr>
            <a:r>
              <a:rPr lang="pt-BR" sz="3200" b="1" dirty="0">
                <a:ea typeface="Arial" panose="020B0604020202020204" pitchFamily="34" charset="0"/>
              </a:rPr>
              <a:t>O termo </a:t>
            </a:r>
            <a:r>
              <a:rPr lang="pt-BR" sz="3200" b="1" i="1" dirty="0">
                <a:ea typeface="Arial" panose="020B0604020202020204" pitchFamily="34" charset="0"/>
              </a:rPr>
              <a:t>hardware </a:t>
            </a:r>
            <a:r>
              <a:rPr lang="pt-BR" sz="3200" b="1" dirty="0">
                <a:ea typeface="Arial" panose="020B0604020202020204" pitchFamily="34" charset="0"/>
              </a:rPr>
              <a:t>é usado para fazer referência a detalhes específicos</a:t>
            </a:r>
            <a:r>
              <a:rPr lang="pt-BR" sz="3200" b="1" spc="-135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de</a:t>
            </a:r>
            <a:r>
              <a:rPr lang="pt-BR" sz="3200" b="1" spc="-135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cada</a:t>
            </a:r>
            <a:r>
              <a:rPr lang="pt-BR" sz="3200" b="1" spc="-135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equipamento,</a:t>
            </a:r>
            <a:r>
              <a:rPr lang="pt-BR" sz="3200" b="1" spc="-130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incluindo</a:t>
            </a:r>
            <a:r>
              <a:rPr lang="pt-BR" sz="3200" b="1" spc="-135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informações</a:t>
            </a:r>
            <a:r>
              <a:rPr lang="pt-BR" sz="3200" b="1" spc="-135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detalhadas</a:t>
            </a:r>
            <a:r>
              <a:rPr lang="pt-BR" sz="3200" b="1" spc="-130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sobre seus</a:t>
            </a:r>
            <a:r>
              <a:rPr lang="pt-BR" sz="3200" b="1" spc="-100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componentes,</a:t>
            </a:r>
            <a:r>
              <a:rPr lang="pt-BR" sz="3200" b="1" spc="-100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seu</a:t>
            </a:r>
            <a:r>
              <a:rPr lang="pt-BR" sz="3200" b="1" spc="-95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funcionamento,</a:t>
            </a:r>
            <a:r>
              <a:rPr lang="pt-BR" sz="3200" b="1" spc="-100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suas</a:t>
            </a:r>
            <a:r>
              <a:rPr lang="pt-BR" sz="3200" b="1" spc="-95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restrições</a:t>
            </a:r>
            <a:r>
              <a:rPr lang="pt-BR" sz="3200" b="1" spc="-100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e</a:t>
            </a:r>
            <a:r>
              <a:rPr lang="pt-BR" sz="3200" b="1" spc="-95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potencialidades (TANENBAUM,</a:t>
            </a:r>
            <a:r>
              <a:rPr lang="pt-BR" sz="3200" b="1" spc="-10" dirty="0">
                <a:ea typeface="Arial" panose="020B0604020202020204" pitchFamily="34" charset="0"/>
              </a:rPr>
              <a:t> </a:t>
            </a:r>
            <a:r>
              <a:rPr lang="pt-BR" sz="3200" b="1" dirty="0">
                <a:ea typeface="Arial" panose="020B0604020202020204" pitchFamily="34" charset="0"/>
              </a:rPr>
              <a:t>2007).</a:t>
            </a:r>
          </a:p>
        </p:txBody>
      </p:sp>
    </p:spTree>
    <p:extLst>
      <p:ext uri="{BB962C8B-B14F-4D97-AF65-F5344CB8AC3E}">
        <p14:creationId xmlns:p14="http://schemas.microsoft.com/office/powerpoint/2010/main" val="132291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969679" y="404388"/>
            <a:ext cx="6667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3200" b="1" u="sng" dirty="0">
                <a:latin typeface="+mn-lt"/>
              </a:rPr>
              <a:t>PRINCIPAIS COMPONENTES INTERNOS</a:t>
            </a:r>
          </a:p>
        </p:txBody>
      </p:sp>
      <p:pic>
        <p:nvPicPr>
          <p:cNvPr id="3" name="Picture 2" descr="Resultado de imagem para computador desmont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427" y="1332114"/>
            <a:ext cx="5085147" cy="4373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21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1002941" y="394349"/>
            <a:ext cx="62038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pt-BR" sz="3200" b="1" u="sng" dirty="0">
                <a:latin typeface="+mn-lt"/>
              </a:rPr>
              <a:t>FONTE DE ALIMENTAÇÃO</a:t>
            </a:r>
          </a:p>
        </p:txBody>
      </p:sp>
      <p:pic>
        <p:nvPicPr>
          <p:cNvPr id="3" name="Picture 6" descr="Resultado de imagem para fonte de alimentaçã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12" y="979124"/>
            <a:ext cx="6784781" cy="50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987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901522" y="455904"/>
            <a:ext cx="5576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pt-BR" sz="3200" b="1" u="sng" dirty="0">
                <a:latin typeface="+mn-lt"/>
              </a:rPr>
              <a:t>PLACA MÃE</a:t>
            </a:r>
          </a:p>
        </p:txBody>
      </p:sp>
      <p:pic>
        <p:nvPicPr>
          <p:cNvPr id="3" name="Picture 2" descr="Resultado de imagem para PLACA MÃ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0" y="962451"/>
            <a:ext cx="6304207" cy="502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6097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901522" y="455904"/>
            <a:ext cx="5035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pt-BR" sz="3200" b="1" u="sng" dirty="0">
                <a:latin typeface="+mn-lt"/>
              </a:rPr>
              <a:t>PROCESSADOR</a:t>
            </a:r>
          </a:p>
        </p:txBody>
      </p:sp>
      <p:pic>
        <p:nvPicPr>
          <p:cNvPr id="3" name="Picture 2" descr="Resultado de imagem para CPU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9"/>
          <a:stretch/>
        </p:blipFill>
        <p:spPr bwMode="auto">
          <a:xfrm>
            <a:off x="1375522" y="1470894"/>
            <a:ext cx="4297464" cy="299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5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525782B-0370-5D4A-5D74-3A7061F82C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756" r="1801"/>
          <a:stretch/>
        </p:blipFill>
        <p:spPr>
          <a:xfrm>
            <a:off x="332236" y="2218392"/>
            <a:ext cx="11753747" cy="173075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7C025E29-8921-85E8-3DF3-7922096E3F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6" r="1801" b="95428"/>
          <a:stretch/>
        </p:blipFill>
        <p:spPr>
          <a:xfrm>
            <a:off x="332235" y="1895060"/>
            <a:ext cx="11753747" cy="225288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530B0A7-1D56-E4AA-E3DE-DE4E7FF2CA9B}"/>
              </a:ext>
            </a:extLst>
          </p:cNvPr>
          <p:cNvSpPr/>
          <p:nvPr/>
        </p:nvSpPr>
        <p:spPr>
          <a:xfrm>
            <a:off x="332235" y="1212241"/>
            <a:ext cx="2556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i="0" u="sng" dirty="0">
                <a:solidFill>
                  <a:srgbClr val="0A0A0A"/>
                </a:solidFill>
                <a:effectLst/>
                <a:cs typeface="Arial" panose="020B0604020202020204" pitchFamily="34" charset="0"/>
              </a:rPr>
              <a:t>EDITAL PMPE</a:t>
            </a:r>
            <a:endParaRPr lang="pt-BR" sz="3200" b="1" i="0" dirty="0">
              <a:solidFill>
                <a:srgbClr val="0A0A0A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69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888642" y="455904"/>
            <a:ext cx="458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pt-BR" sz="3200" b="1" u="sng" dirty="0">
                <a:latin typeface="+mn-lt"/>
              </a:rPr>
              <a:t>DISCO RÍGIDO</a:t>
            </a:r>
          </a:p>
        </p:txBody>
      </p:sp>
      <p:pic>
        <p:nvPicPr>
          <p:cNvPr id="3" name="Picture 2" descr="Resultado de imagem para disco rigi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116" y="1564611"/>
            <a:ext cx="4212468" cy="378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89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914400" y="455904"/>
            <a:ext cx="5022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pt-BR" sz="3200" b="1" u="sng" dirty="0">
                <a:latin typeface="+mn-lt"/>
              </a:rPr>
              <a:t>MEMÓRIA RAM</a:t>
            </a:r>
          </a:p>
        </p:txBody>
      </p:sp>
      <p:pic>
        <p:nvPicPr>
          <p:cNvPr id="3" name="Picture 2" descr="Resultado de imagem para 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639" y="1466601"/>
            <a:ext cx="414322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465195" y="1466601"/>
            <a:ext cx="1519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Volátil.</a:t>
            </a:r>
          </a:p>
        </p:txBody>
      </p:sp>
    </p:spTree>
    <p:extLst>
      <p:ext uri="{BB962C8B-B14F-4D97-AF65-F5344CB8AC3E}">
        <p14:creationId xmlns:p14="http://schemas.microsoft.com/office/powerpoint/2010/main" val="6885848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862886" y="455904"/>
            <a:ext cx="507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pt-BR" sz="3200" b="1" u="sng" dirty="0">
                <a:latin typeface="+mn-lt"/>
              </a:rPr>
              <a:t>MEMÓRIA ROM</a:t>
            </a:r>
          </a:p>
        </p:txBody>
      </p:sp>
      <p:pic>
        <p:nvPicPr>
          <p:cNvPr id="3" name="Picture 2" descr="Resultado de imagem para memoria r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552" y="1614552"/>
            <a:ext cx="3476945" cy="286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465195" y="1479480"/>
            <a:ext cx="2305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Não volátil.</a:t>
            </a:r>
          </a:p>
        </p:txBody>
      </p:sp>
    </p:spTree>
    <p:extLst>
      <p:ext uri="{BB962C8B-B14F-4D97-AF65-F5344CB8AC3E}">
        <p14:creationId xmlns:p14="http://schemas.microsoft.com/office/powerpoint/2010/main" val="221640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502277" y="455904"/>
            <a:ext cx="7186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3200" b="1" u="sng" dirty="0">
                <a:latin typeface="+mn-lt"/>
              </a:rPr>
              <a:t>DISPOSITIVOS DE ARMAZENAMENTO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48" y="1319817"/>
            <a:ext cx="6262208" cy="177949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348" y="3311221"/>
            <a:ext cx="3610377" cy="237423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351" y="3311220"/>
            <a:ext cx="1329756" cy="23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005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682579" y="455904"/>
            <a:ext cx="479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3200" b="1" u="sng" dirty="0">
                <a:latin typeface="+mn-lt"/>
              </a:rPr>
              <a:t>PERIFÉRICOS DE ENTRADA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204173" y="1625577"/>
            <a:ext cx="374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/>
              <a:t>TECLADO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130" y="2210352"/>
            <a:ext cx="7578011" cy="259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153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502276" y="455904"/>
            <a:ext cx="5100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3200" b="1" u="sng" dirty="0">
                <a:latin typeface="+mn-lt"/>
              </a:rPr>
              <a:t>PERIFÉRICOS DE ENTRADA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11348" y="1109421"/>
            <a:ext cx="374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/>
              <a:t>MOUSE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48" y="1736403"/>
            <a:ext cx="4791075" cy="41624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2255" y="2274454"/>
            <a:ext cx="3485601" cy="218163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662256" y="1151628"/>
            <a:ext cx="374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/>
              <a:t>TOUCHPADS</a:t>
            </a:r>
          </a:p>
        </p:txBody>
      </p:sp>
    </p:spTree>
    <p:extLst>
      <p:ext uri="{BB962C8B-B14F-4D97-AF65-F5344CB8AC3E}">
        <p14:creationId xmlns:p14="http://schemas.microsoft.com/office/powerpoint/2010/main" val="20582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592427" y="455904"/>
            <a:ext cx="4382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3200" b="1" u="sng" dirty="0">
                <a:latin typeface="+mn-lt"/>
              </a:rPr>
              <a:t>PERIFÉRICOS DE SAÍDA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120462" y="1326524"/>
            <a:ext cx="374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/>
              <a:t>MONITOR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671370" y="1381210"/>
            <a:ext cx="3747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u="sng" dirty="0"/>
              <a:t>IMPRESSORA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63" y="2197144"/>
            <a:ext cx="4382251" cy="309066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6396" y="2022248"/>
            <a:ext cx="3469688" cy="373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9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875763" y="455904"/>
            <a:ext cx="24212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3200" b="1" u="sng" dirty="0">
                <a:latin typeface="+mn-lt"/>
              </a:rPr>
              <a:t>SOFTWARE</a:t>
            </a:r>
          </a:p>
        </p:txBody>
      </p:sp>
      <p:pic>
        <p:nvPicPr>
          <p:cNvPr id="3" name="Picture 2" descr="Resultado de imagem para SOFTWA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3" y="1404845"/>
            <a:ext cx="4941382" cy="369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m para SOFTW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970" y="1404845"/>
            <a:ext cx="3079229" cy="307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23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875763" y="455904"/>
            <a:ext cx="55374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pt-BR" sz="3200" b="1" u="sng" dirty="0">
                <a:latin typeface="+mn-lt"/>
              </a:rPr>
              <a:t>SISTEMAS OPERACIONAIS</a:t>
            </a:r>
          </a:p>
        </p:txBody>
      </p:sp>
      <p:pic>
        <p:nvPicPr>
          <p:cNvPr id="3" name="Picture 2" descr="Resultado de imagem para WINDOWS 7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85" y="1366309"/>
            <a:ext cx="5061316" cy="1265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Resultado de imagem para WINDOWS 10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885" y="3018823"/>
            <a:ext cx="5203065" cy="10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urso Online de Bootcamp Microsoft – Windows 11 Pro">
            <a:extLst>
              <a:ext uri="{FF2B5EF4-FFF2-40B4-BE49-F238E27FC236}">
                <a16:creationId xmlns:a16="http://schemas.microsoft.com/office/drawing/2014/main" id="{CC007B7F-A0CD-7F8A-F6E2-EE8E10371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t="31511" r="12500" b="36896"/>
          <a:stretch/>
        </p:blipFill>
        <p:spPr bwMode="auto">
          <a:xfrm>
            <a:off x="1351885" y="4333321"/>
            <a:ext cx="6183883" cy="105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29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734096" y="455904"/>
            <a:ext cx="5679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pt-BR" sz="3200" b="1" u="sng" dirty="0">
                <a:latin typeface="+mn-lt"/>
              </a:rPr>
              <a:t>SUÍTE DE APLICATIVOS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0" y="1184856"/>
            <a:ext cx="8672529" cy="450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3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789ADAD-AF8B-4D34-BFD5-19619334E5C3}"/>
              </a:ext>
            </a:extLst>
          </p:cNvPr>
          <p:cNvSpPr/>
          <p:nvPr/>
        </p:nvSpPr>
        <p:spPr>
          <a:xfrm>
            <a:off x="808383" y="465506"/>
            <a:ext cx="11145077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t-BR" sz="2600" b="1" dirty="0">
                <a:solidFill>
                  <a:srgbClr val="0A0A0A"/>
                </a:solidFill>
                <a:cs typeface="Arial" panose="020B0604020202020204" pitchFamily="34" charset="0"/>
              </a:rPr>
              <a:t>Conceito de internet e intranet.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600" b="1" dirty="0">
                <a:solidFill>
                  <a:srgbClr val="0A0A0A"/>
                </a:solidFill>
                <a:cs typeface="Arial" panose="020B0604020202020204" pitchFamily="34" charset="0"/>
              </a:rPr>
              <a:t>Conceitos básicos e modos de utilização de tecnologias, ferramentas, aplicativos e procedimentos associados a internet/intranet.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600" b="1" dirty="0">
                <a:solidFill>
                  <a:srgbClr val="0A0A0A"/>
                </a:solidFill>
                <a:cs typeface="Arial" panose="020B0604020202020204" pitchFamily="34" charset="0"/>
              </a:rPr>
              <a:t>Conceitos de proteção e segurança.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600" b="1" dirty="0">
                <a:solidFill>
                  <a:srgbClr val="0A0A0A"/>
                </a:solidFill>
                <a:cs typeface="Arial" panose="020B0604020202020204" pitchFamily="34" charset="0"/>
              </a:rPr>
              <a:t>Procedimentos, aplicativos e dispositivos para armazenamento de dados e para realização de cópia de segurança (backup).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600" b="1" dirty="0">
                <a:solidFill>
                  <a:srgbClr val="0A0A0A"/>
                </a:solidFill>
                <a:cs typeface="Arial" panose="020B0604020202020204" pitchFamily="34" charset="0"/>
              </a:rPr>
              <a:t>Conceitos de organização e gerenciamento de arquivos, pastas e programas, instalação de periféricos.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600" b="1" dirty="0">
                <a:solidFill>
                  <a:srgbClr val="0A0A0A"/>
                </a:solidFill>
                <a:cs typeface="Arial" panose="020B0604020202020204" pitchFamily="34" charset="0"/>
              </a:rPr>
              <a:t>Ambientes operacionais: utilização básica do sistema operacional Windows (em português).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t-BR" sz="2600" b="1" dirty="0">
                <a:solidFill>
                  <a:srgbClr val="0A0A0A"/>
                </a:solidFill>
                <a:cs typeface="Arial" panose="020B0604020202020204" pitchFamily="34" charset="0"/>
              </a:rPr>
              <a:t>Utilização de ferramentas de texto, planilha e apresentação do pacote Microsoft Office 2019 em português (Word, Excel e PowerPoint) e do pacote LibreOffice 7 em português (Writer, </a:t>
            </a:r>
            <a:r>
              <a:rPr lang="pt-BR" sz="2600" b="1" dirty="0" err="1">
                <a:solidFill>
                  <a:srgbClr val="0A0A0A"/>
                </a:solidFill>
                <a:cs typeface="Arial" panose="020B0604020202020204" pitchFamily="34" charset="0"/>
              </a:rPr>
              <a:t>Calc</a:t>
            </a:r>
            <a:r>
              <a:rPr lang="pt-BR" sz="2600" b="1" dirty="0">
                <a:solidFill>
                  <a:srgbClr val="0A0A0A"/>
                </a:solidFill>
                <a:cs typeface="Arial" panose="020B0604020202020204" pitchFamily="34" charset="0"/>
              </a:rPr>
              <a:t> e </a:t>
            </a:r>
            <a:r>
              <a:rPr lang="pt-BR" sz="2600" b="1" dirty="0" err="1">
                <a:solidFill>
                  <a:srgbClr val="0A0A0A"/>
                </a:solidFill>
                <a:cs typeface="Arial" panose="020B0604020202020204" pitchFamily="34" charset="0"/>
              </a:rPr>
              <a:t>Impress</a:t>
            </a:r>
            <a:r>
              <a:rPr lang="pt-BR" sz="2600" b="1" dirty="0">
                <a:solidFill>
                  <a:srgbClr val="0A0A0A"/>
                </a:solidFill>
                <a:cs typeface="Arial" panose="020B0604020202020204" pitchFamily="34" charset="0"/>
              </a:rPr>
              <a:t>).</a:t>
            </a:r>
            <a:endParaRPr lang="pt-BR" sz="2600" b="1" i="0" dirty="0">
              <a:solidFill>
                <a:srgbClr val="0A0A0A"/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22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Resultado de imagem para libreoffic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466" y="646678"/>
            <a:ext cx="7370584" cy="161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esultado de imagem para broffice writer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28" y="310853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Resultado de imagem para broffice CALC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371" y="3019972"/>
            <a:ext cx="2032774" cy="203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Resultado de imagem para broffice IMPRESS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72" y="2842064"/>
            <a:ext cx="2286907" cy="228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80049" y="505274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2800" b="1" dirty="0"/>
              <a:t>WRITER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042650" y="505274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2800" b="1" dirty="0" err="1"/>
              <a:t>CALC</a:t>
            </a:r>
            <a:endParaRPr lang="pt-BR" sz="28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7415872" y="5052746"/>
            <a:ext cx="1867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2800" b="1" dirty="0" err="1"/>
              <a:t>IMPRESS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7131916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6.googleusercontent.com/li4fUYKAYhn8KbtVRt8dK_c0hVnYsLvf6sjMRX-3_vJZVyFRVFPKTiBdoKW9nik3B9O0y342JNsI2KyvI69-ns5qvInO1yNZ3he7ZRpYq2NYJ8rbrYzNMajMjdu-RZFMMrEGHlj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591" y="64586"/>
            <a:ext cx="5893210" cy="580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3504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734096" y="455904"/>
            <a:ext cx="8551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pt-BR" sz="3200" b="1" u="sng" dirty="0">
                <a:latin typeface="+mn-lt"/>
              </a:rPr>
              <a:t>MICROSOFT OFFICE</a:t>
            </a:r>
            <a:r>
              <a:rPr lang="pt-BR" sz="3200" b="1" dirty="0">
                <a:latin typeface="+mn-lt"/>
              </a:rPr>
              <a:t> X </a:t>
            </a:r>
            <a:r>
              <a:rPr lang="pt-BR" sz="3200" b="1" u="sng" dirty="0">
                <a:latin typeface="+mn-lt"/>
              </a:rPr>
              <a:t>LIBREOFFICE</a:t>
            </a:r>
          </a:p>
        </p:txBody>
      </p:sp>
      <p:sp>
        <p:nvSpPr>
          <p:cNvPr id="3" name="Retângulo 2"/>
          <p:cNvSpPr/>
          <p:nvPr/>
        </p:nvSpPr>
        <p:spPr>
          <a:xfrm>
            <a:off x="1765038" y="1694762"/>
            <a:ext cx="131779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3200" b="1" dirty="0">
                <a:latin typeface="+mn-lt"/>
              </a:rPr>
              <a:t>WORD</a:t>
            </a:r>
            <a:endParaRPr lang="pt-BR" sz="3200" dirty="0"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068623" y="4503315"/>
            <a:ext cx="162416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3200" b="1" dirty="0">
                <a:latin typeface="+mn-lt"/>
              </a:rPr>
              <a:t>WRITER </a:t>
            </a:r>
            <a:endParaRPr lang="pt-BR" sz="3200" dirty="0"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840636" y="3082365"/>
            <a:ext cx="128150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3200" b="1" dirty="0">
                <a:latin typeface="+mn-lt"/>
              </a:rPr>
              <a:t>EXCEL </a:t>
            </a:r>
            <a:endParaRPr lang="pt-BR" sz="3200" dirty="0"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205920" y="1661415"/>
            <a:ext cx="1130245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3200" b="1" dirty="0" err="1">
                <a:latin typeface="+mn-lt"/>
              </a:rPr>
              <a:t>CALC</a:t>
            </a:r>
            <a:r>
              <a:rPr lang="pt-BR" sz="3200" b="1" dirty="0">
                <a:latin typeface="+mn-lt"/>
              </a:rPr>
              <a:t> </a:t>
            </a:r>
            <a:endParaRPr lang="pt-BR" sz="3200" dirty="0"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052502" y="4538784"/>
            <a:ext cx="2742867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3200" b="1" dirty="0">
                <a:latin typeface="+mn-lt"/>
              </a:rPr>
              <a:t> POWERPOINT </a:t>
            </a:r>
          </a:p>
        </p:txBody>
      </p:sp>
      <p:sp>
        <p:nvSpPr>
          <p:cNvPr id="8" name="Retângulo 7"/>
          <p:cNvSpPr/>
          <p:nvPr/>
        </p:nvSpPr>
        <p:spPr>
          <a:xfrm>
            <a:off x="6036178" y="3082365"/>
            <a:ext cx="1778821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3200" b="1" dirty="0" err="1">
                <a:latin typeface="+mn-lt"/>
              </a:rPr>
              <a:t>IMPRESS</a:t>
            </a:r>
            <a:r>
              <a:rPr lang="pt-BR" sz="3200" b="1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2862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875763" y="455904"/>
            <a:ext cx="4855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3200" b="1" u="sng" dirty="0">
                <a:latin typeface="+mn-lt"/>
              </a:rPr>
              <a:t>PRINCIPAIS NAVEGADORES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41927" y="1305311"/>
            <a:ext cx="81051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4" algn="just" defTabSz="875449">
              <a:buFont typeface="Wingdings" pitchFamily="2" charset="2"/>
              <a:buChar char="§"/>
            </a:pPr>
            <a:r>
              <a:rPr lang="pt-BR" sz="3200" b="1" dirty="0"/>
              <a:t>Internet Explorer ou simplesmente I.E.</a:t>
            </a:r>
          </a:p>
          <a:p>
            <a:pPr marL="442913" lvl="4" algn="just" defTabSz="875449">
              <a:buFont typeface="Wingdings" pitchFamily="2" charset="2"/>
              <a:buChar char="§"/>
            </a:pPr>
            <a:endParaRPr lang="pt-BR" sz="3200" b="1" dirty="0"/>
          </a:p>
          <a:p>
            <a:pPr marL="442913" lvl="4" algn="just" defTabSz="875449">
              <a:buFont typeface="Wingdings" pitchFamily="2" charset="2"/>
              <a:buChar char="§"/>
            </a:pPr>
            <a:endParaRPr lang="pt-BR" sz="3200" b="1" dirty="0"/>
          </a:p>
          <a:p>
            <a:pPr marL="442913" lvl="4" algn="just" defTabSz="875449">
              <a:buFont typeface="Wingdings" pitchFamily="2" charset="2"/>
              <a:buChar char="§"/>
            </a:pPr>
            <a:endParaRPr lang="pt-BR" sz="3200" b="1" dirty="0"/>
          </a:p>
          <a:p>
            <a:pPr marL="442913" lvl="4" algn="just" defTabSz="875449">
              <a:buFont typeface="Wingdings" pitchFamily="2" charset="2"/>
              <a:buChar char="§"/>
            </a:pPr>
            <a:r>
              <a:rPr lang="pt-BR" sz="3200" b="1" dirty="0"/>
              <a:t>Microsoft Edge </a:t>
            </a:r>
          </a:p>
          <a:p>
            <a:pPr marL="442913" lvl="4" algn="just" defTabSz="875449">
              <a:buFont typeface="Wingdings" pitchFamily="2" charset="2"/>
              <a:buChar char="§"/>
            </a:pPr>
            <a:endParaRPr lang="pt-BR" sz="3200" dirty="0"/>
          </a:p>
          <a:p>
            <a:pPr marL="442913" lvl="4" algn="just" defTabSz="875449">
              <a:buFont typeface="Wingdings" pitchFamily="2" charset="2"/>
              <a:buChar char="§"/>
            </a:pPr>
            <a:endParaRPr lang="pt-BR" sz="3200" dirty="0"/>
          </a:p>
          <a:p>
            <a:pPr marL="442913" lvl="4" algn="just" defTabSz="875449">
              <a:buFont typeface="Wingdings" pitchFamily="2" charset="2"/>
              <a:buChar char="§"/>
            </a:pPr>
            <a:endParaRPr lang="pt-BR" sz="3200" dirty="0"/>
          </a:p>
          <a:p>
            <a:pPr marL="442913" lvl="4" defTabSz="875449">
              <a:buFont typeface="Wingdings" pitchFamily="2" charset="2"/>
              <a:buChar char="§"/>
            </a:pPr>
            <a:r>
              <a:rPr lang="pt-BR" sz="3200" b="1" dirty="0"/>
              <a:t>Mozilla Firefox</a:t>
            </a:r>
            <a:r>
              <a:rPr lang="pt-BR" sz="3200" dirty="0"/>
              <a:t>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7676" y="901851"/>
            <a:ext cx="1446163" cy="135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 descr="https://upload.wikimedia.org/wikipedia/en/thumb/e/e3/Firefox-logo.svg/1072px-Firefox-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389" y="4602477"/>
            <a:ext cx="1376702" cy="131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ovo Microsoft Edge tem falhas de segurança, diz Google - TecMund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24" t="5947" r="37339" b="39475"/>
          <a:stretch/>
        </p:blipFill>
        <p:spPr bwMode="auto">
          <a:xfrm>
            <a:off x="4668045" y="2711912"/>
            <a:ext cx="1455312" cy="132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9746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967762" y="259915"/>
            <a:ext cx="4739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r>
              <a:rPr lang="pt-BR" sz="3200" b="1" u="sng" dirty="0">
                <a:latin typeface="+mn-lt"/>
              </a:rPr>
              <a:t>PRINCIPAIS NAVEGADORES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270716" y="1247991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2913" lvl="4" algn="just" defTabSz="875449">
              <a:buFont typeface="Wingdings" pitchFamily="2" charset="2"/>
              <a:buChar char="§"/>
            </a:pPr>
            <a:r>
              <a:rPr lang="pt-BR" sz="3200" b="1" dirty="0"/>
              <a:t>Google Chrome</a:t>
            </a:r>
          </a:p>
          <a:p>
            <a:pPr marL="442913" lvl="4" algn="just" defTabSz="875449">
              <a:buFont typeface="Wingdings" pitchFamily="2" charset="2"/>
              <a:buChar char="§"/>
            </a:pPr>
            <a:endParaRPr lang="pt-BR" sz="3200" b="1" dirty="0"/>
          </a:p>
          <a:p>
            <a:pPr marL="442913" lvl="4" algn="just" defTabSz="875449">
              <a:buFont typeface="Wingdings" pitchFamily="2" charset="2"/>
              <a:buChar char="§"/>
            </a:pPr>
            <a:endParaRPr lang="pt-BR" sz="3200" b="1" dirty="0"/>
          </a:p>
          <a:p>
            <a:pPr marL="442913" lvl="4" algn="just" defTabSz="875449">
              <a:buFont typeface="Wingdings" pitchFamily="2" charset="2"/>
              <a:buChar char="§"/>
            </a:pPr>
            <a:endParaRPr lang="pt-BR" sz="3200" b="1" dirty="0"/>
          </a:p>
          <a:p>
            <a:pPr marL="442913" lvl="4" algn="just" defTabSz="875449">
              <a:buFont typeface="Wingdings" pitchFamily="2" charset="2"/>
              <a:buChar char="§"/>
            </a:pPr>
            <a:r>
              <a:rPr lang="pt-BR" sz="3200" b="1" dirty="0"/>
              <a:t>Opera</a:t>
            </a:r>
          </a:p>
          <a:p>
            <a:pPr marL="442913" lvl="4" algn="just" defTabSz="875449">
              <a:buFont typeface="Wingdings" pitchFamily="2" charset="2"/>
              <a:buChar char="§"/>
            </a:pPr>
            <a:endParaRPr lang="pt-BR" sz="3200" b="1" dirty="0"/>
          </a:p>
          <a:p>
            <a:pPr marL="442913" lvl="4" algn="just" defTabSz="875449">
              <a:buFont typeface="Wingdings" pitchFamily="2" charset="2"/>
              <a:buChar char="§"/>
            </a:pPr>
            <a:endParaRPr lang="pt-BR" sz="3200" b="1" dirty="0"/>
          </a:p>
          <a:p>
            <a:pPr marL="442913" lvl="4" algn="just" defTabSz="875449">
              <a:buFont typeface="Wingdings" pitchFamily="2" charset="2"/>
              <a:buChar char="§"/>
            </a:pPr>
            <a:endParaRPr lang="pt-BR" sz="3200" b="1" dirty="0"/>
          </a:p>
          <a:p>
            <a:pPr marL="442913" lvl="4" algn="just" defTabSz="875449">
              <a:buFont typeface="Wingdings" pitchFamily="2" charset="2"/>
              <a:buChar char="§"/>
            </a:pPr>
            <a:r>
              <a:rPr lang="pt-BR" sz="3200" b="1" dirty="0"/>
              <a:t> Safari 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518" y="979124"/>
            <a:ext cx="1343340" cy="130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http://www.opera.com/media/images/icon/Opera_512x5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773" y="2549571"/>
            <a:ext cx="1422203" cy="1422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en-pr.help.blackboard.com/@api/deki/files/4205/safar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591" y="4481564"/>
            <a:ext cx="1483385" cy="148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63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2"/>
          <p:cNvSpPr txBox="1"/>
          <p:nvPr/>
        </p:nvSpPr>
        <p:spPr>
          <a:xfrm>
            <a:off x="888642" y="474526"/>
            <a:ext cx="5357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pt-BR" sz="3200" b="1" u="sng" dirty="0">
                <a:latin typeface="+mn-lt"/>
              </a:rPr>
              <a:t>QUESTÕES INSTITUTO AOCP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9A7A078-90BF-94E5-E9B4-F5F2C28D2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42" y="1174563"/>
            <a:ext cx="6251270" cy="4709401"/>
          </a:xfrm>
          <a:prstGeom prst="rect">
            <a:avLst/>
          </a:prstGeom>
        </p:spPr>
      </p:pic>
      <p:sp>
        <p:nvSpPr>
          <p:cNvPr id="8" name="Sinal de Multiplicação 7">
            <a:extLst>
              <a:ext uri="{FF2B5EF4-FFF2-40B4-BE49-F238E27FC236}">
                <a16:creationId xmlns:a16="http://schemas.microsoft.com/office/drawing/2014/main" id="{19362159-4EE2-38B3-C223-9C2C0B1368A9}"/>
              </a:ext>
            </a:extLst>
          </p:cNvPr>
          <p:cNvSpPr/>
          <p:nvPr/>
        </p:nvSpPr>
        <p:spPr>
          <a:xfrm>
            <a:off x="888642" y="3220278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2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849BC724-48B0-31B3-D7FE-B704EC1A38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283" y="398186"/>
            <a:ext cx="6270928" cy="4862927"/>
          </a:xfrm>
          <a:prstGeom prst="rect">
            <a:avLst/>
          </a:prstGeom>
        </p:spPr>
      </p:pic>
      <p:sp>
        <p:nvSpPr>
          <p:cNvPr id="11" name="Sinal de Multiplicação 10">
            <a:extLst>
              <a:ext uri="{FF2B5EF4-FFF2-40B4-BE49-F238E27FC236}">
                <a16:creationId xmlns:a16="http://schemas.microsoft.com/office/drawing/2014/main" id="{D1F21A32-8F18-58C3-6884-867BB98C87FE}"/>
              </a:ext>
            </a:extLst>
          </p:cNvPr>
          <p:cNvSpPr/>
          <p:nvPr/>
        </p:nvSpPr>
        <p:spPr>
          <a:xfrm>
            <a:off x="1491283" y="3193774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55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53C4748-7F05-DB0C-32E8-725CE4311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796" y="67344"/>
            <a:ext cx="7026044" cy="41154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578ECFE-5C8B-5F80-5D8F-60B206478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780" y="4285993"/>
            <a:ext cx="3966536" cy="1367304"/>
          </a:xfrm>
          <a:prstGeom prst="rect">
            <a:avLst/>
          </a:prstGeom>
        </p:spPr>
      </p:pic>
      <p:sp>
        <p:nvSpPr>
          <p:cNvPr id="7" name="Sinal de Multiplicação 6">
            <a:extLst>
              <a:ext uri="{FF2B5EF4-FFF2-40B4-BE49-F238E27FC236}">
                <a16:creationId xmlns:a16="http://schemas.microsoft.com/office/drawing/2014/main" id="{3D415E73-1C52-AC9C-D880-7E53C7C483B7}"/>
              </a:ext>
            </a:extLst>
          </p:cNvPr>
          <p:cNvSpPr/>
          <p:nvPr/>
        </p:nvSpPr>
        <p:spPr>
          <a:xfrm>
            <a:off x="1400796" y="4842098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3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78C6183-4FD9-8994-BFED-C4E11665F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059" y="113264"/>
            <a:ext cx="5127126" cy="5797206"/>
          </a:xfrm>
          <a:prstGeom prst="rect">
            <a:avLst/>
          </a:prstGeom>
        </p:spPr>
      </p:pic>
      <p:sp>
        <p:nvSpPr>
          <p:cNvPr id="5" name="Sinal de Multiplicação 4">
            <a:extLst>
              <a:ext uri="{FF2B5EF4-FFF2-40B4-BE49-F238E27FC236}">
                <a16:creationId xmlns:a16="http://schemas.microsoft.com/office/drawing/2014/main" id="{EC83A1AB-82B9-EB4B-47E3-FA8EBB8FCD39}"/>
              </a:ext>
            </a:extLst>
          </p:cNvPr>
          <p:cNvSpPr/>
          <p:nvPr/>
        </p:nvSpPr>
        <p:spPr>
          <a:xfrm>
            <a:off x="1385059" y="2814084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52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A6FD85E-767D-5E7E-34E6-DBE9CE455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422" y="363606"/>
            <a:ext cx="6315288" cy="5083037"/>
          </a:xfrm>
          <a:prstGeom prst="rect">
            <a:avLst/>
          </a:prstGeom>
        </p:spPr>
      </p:pic>
      <p:sp>
        <p:nvSpPr>
          <p:cNvPr id="5" name="Sinal de Multiplicação 4">
            <a:extLst>
              <a:ext uri="{FF2B5EF4-FFF2-40B4-BE49-F238E27FC236}">
                <a16:creationId xmlns:a16="http://schemas.microsoft.com/office/drawing/2014/main" id="{EE9D47C8-90F4-7326-4F67-6E28A7271916}"/>
              </a:ext>
            </a:extLst>
          </p:cNvPr>
          <p:cNvSpPr/>
          <p:nvPr/>
        </p:nvSpPr>
        <p:spPr>
          <a:xfrm>
            <a:off x="1237422" y="3935895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10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40837" y="599784"/>
            <a:ext cx="110586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solidFill>
                  <a:srgbClr val="0A0A0A"/>
                </a:solidFill>
                <a:cs typeface="Arial" panose="020B0604020202020204" pitchFamily="34" charset="0"/>
              </a:rPr>
              <a:t>O QUE É INFORMÁTICA?</a:t>
            </a:r>
          </a:p>
          <a:p>
            <a:pPr algn="just"/>
            <a:r>
              <a:rPr lang="pt-BR" sz="3200" b="1" dirty="0">
                <a:solidFill>
                  <a:srgbClr val="0A0A0A"/>
                </a:solidFill>
                <a:cs typeface="Arial" panose="020B0604020202020204" pitchFamily="34" charset="0"/>
              </a:rPr>
              <a:t>Informática pode ser considerada como significado “informação automática”, ou seja, a utilização de métodos e técnicas no tratamento automático da informação. Para tal, é preciso uma ferramenta adequada: </a:t>
            </a:r>
            <a:r>
              <a:rPr lang="pt-BR" sz="3200" b="1" dirty="0">
                <a:solidFill>
                  <a:srgbClr val="FF0000"/>
                </a:solidFill>
                <a:cs typeface="Arial" panose="020B0604020202020204" pitchFamily="34" charset="0"/>
              </a:rPr>
              <a:t>O computador</a:t>
            </a:r>
            <a:r>
              <a:rPr lang="pt-BR" sz="3200" b="1" dirty="0">
                <a:solidFill>
                  <a:srgbClr val="0A0A0A"/>
                </a:solidFill>
                <a:cs typeface="Arial" panose="020B0604020202020204" pitchFamily="34" charset="0"/>
              </a:rPr>
              <a:t>.</a:t>
            </a:r>
            <a:endParaRPr lang="pt-BR" sz="3200" b="1" i="0" dirty="0">
              <a:solidFill>
                <a:srgbClr val="0A0A0A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40837" y="3283197"/>
            <a:ext cx="110586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solidFill>
                  <a:srgbClr val="0A0A0A"/>
                </a:solidFill>
              </a:rPr>
              <a:t>O QUE É UM COMPUTADOR?</a:t>
            </a:r>
          </a:p>
          <a:p>
            <a:pPr algn="just"/>
            <a:r>
              <a:rPr lang="pt-BR" sz="3200" b="1" dirty="0">
                <a:solidFill>
                  <a:srgbClr val="0A0A0A"/>
                </a:solidFill>
              </a:rPr>
              <a:t>O computador é uma máquina que </a:t>
            </a:r>
            <a:r>
              <a:rPr lang="pt-BR" sz="3200" b="1" dirty="0">
                <a:solidFill>
                  <a:srgbClr val="FF0000"/>
                </a:solidFill>
              </a:rPr>
              <a:t>processa dados</a:t>
            </a:r>
            <a:r>
              <a:rPr lang="pt-BR" sz="3200" b="1" dirty="0">
                <a:solidFill>
                  <a:srgbClr val="0A0A0A"/>
                </a:solidFill>
              </a:rPr>
              <a:t>, orientado por um </a:t>
            </a:r>
            <a:r>
              <a:rPr lang="pt-BR" sz="3200" b="1" dirty="0">
                <a:solidFill>
                  <a:srgbClr val="FF0000"/>
                </a:solidFill>
              </a:rPr>
              <a:t>conjunto de instruções </a:t>
            </a:r>
            <a:r>
              <a:rPr lang="pt-BR" sz="3200" b="1" dirty="0">
                <a:solidFill>
                  <a:srgbClr val="0A0A0A"/>
                </a:solidFill>
              </a:rPr>
              <a:t>e destinado a produzir </a:t>
            </a:r>
            <a:r>
              <a:rPr lang="pt-BR" sz="3200" b="1" dirty="0">
                <a:solidFill>
                  <a:srgbClr val="FF0000"/>
                </a:solidFill>
              </a:rPr>
              <a:t>resultados completos</a:t>
            </a:r>
            <a:r>
              <a:rPr lang="pt-BR" sz="3200" b="1" dirty="0">
                <a:solidFill>
                  <a:srgbClr val="0A0A0A"/>
                </a:solidFill>
              </a:rPr>
              <a:t>, com um mínimo de intervenção humana. </a:t>
            </a:r>
          </a:p>
        </p:txBody>
      </p:sp>
    </p:spTree>
    <p:extLst>
      <p:ext uri="{BB962C8B-B14F-4D97-AF65-F5344CB8AC3E}">
        <p14:creationId xmlns:p14="http://schemas.microsoft.com/office/powerpoint/2010/main" val="269913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E5B594-62B4-89D7-C90E-0C1E399F3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49" y="234605"/>
            <a:ext cx="5518159" cy="5596352"/>
          </a:xfrm>
          <a:prstGeom prst="rect">
            <a:avLst/>
          </a:prstGeom>
        </p:spPr>
      </p:pic>
      <p:sp>
        <p:nvSpPr>
          <p:cNvPr id="5" name="Sinal de Multiplicação 4">
            <a:extLst>
              <a:ext uri="{FF2B5EF4-FFF2-40B4-BE49-F238E27FC236}">
                <a16:creationId xmlns:a16="http://schemas.microsoft.com/office/drawing/2014/main" id="{CB7B5395-F18B-E7AA-E6D7-2B083273D8BD}"/>
              </a:ext>
            </a:extLst>
          </p:cNvPr>
          <p:cNvSpPr/>
          <p:nvPr/>
        </p:nvSpPr>
        <p:spPr>
          <a:xfrm>
            <a:off x="1390649" y="4744278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7577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BAC13E0-94BC-73CB-8919-BA1B8CBEC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899" y="436907"/>
            <a:ext cx="6778433" cy="4691684"/>
          </a:xfrm>
          <a:prstGeom prst="rect">
            <a:avLst/>
          </a:prstGeom>
        </p:spPr>
      </p:pic>
      <p:sp>
        <p:nvSpPr>
          <p:cNvPr id="5" name="Sinal de Multiplicação 4">
            <a:extLst>
              <a:ext uri="{FF2B5EF4-FFF2-40B4-BE49-F238E27FC236}">
                <a16:creationId xmlns:a16="http://schemas.microsoft.com/office/drawing/2014/main" id="{E52BFEB8-E7C7-2CF9-132F-5AF42A1AA9CD}"/>
              </a:ext>
            </a:extLst>
          </p:cNvPr>
          <p:cNvSpPr/>
          <p:nvPr/>
        </p:nvSpPr>
        <p:spPr>
          <a:xfrm>
            <a:off x="1485899" y="4386470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49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C922FE-76A3-FB1F-539B-826FF57C0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026" y="189475"/>
            <a:ext cx="4119357" cy="6277116"/>
          </a:xfrm>
          <a:prstGeom prst="rect">
            <a:avLst/>
          </a:prstGeom>
        </p:spPr>
      </p:pic>
      <p:sp>
        <p:nvSpPr>
          <p:cNvPr id="5" name="Sinal de Multiplicação 4">
            <a:extLst>
              <a:ext uri="{FF2B5EF4-FFF2-40B4-BE49-F238E27FC236}">
                <a16:creationId xmlns:a16="http://schemas.microsoft.com/office/drawing/2014/main" id="{19F4967B-0F85-2B9C-D3B9-D2AE763F1CAF}"/>
              </a:ext>
            </a:extLst>
          </p:cNvPr>
          <p:cNvSpPr/>
          <p:nvPr/>
        </p:nvSpPr>
        <p:spPr>
          <a:xfrm>
            <a:off x="4309026" y="4028661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53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D8A202A-C7FA-4421-365D-425AF46838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166" y="760549"/>
            <a:ext cx="6343114" cy="4169259"/>
          </a:xfrm>
          <a:prstGeom prst="rect">
            <a:avLst/>
          </a:prstGeom>
        </p:spPr>
      </p:pic>
      <p:sp>
        <p:nvSpPr>
          <p:cNvPr id="5" name="Sinal de Multiplicação 4">
            <a:extLst>
              <a:ext uri="{FF2B5EF4-FFF2-40B4-BE49-F238E27FC236}">
                <a16:creationId xmlns:a16="http://schemas.microsoft.com/office/drawing/2014/main" id="{A844CE25-18EE-15F6-7236-BDB159C4958A}"/>
              </a:ext>
            </a:extLst>
          </p:cNvPr>
          <p:cNvSpPr/>
          <p:nvPr/>
        </p:nvSpPr>
        <p:spPr>
          <a:xfrm>
            <a:off x="1517166" y="4253948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859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EFB44A9-2D07-2A1B-9F6A-1A5417AEF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521" y="678552"/>
            <a:ext cx="6066128" cy="4410282"/>
          </a:xfrm>
          <a:prstGeom prst="rect">
            <a:avLst/>
          </a:prstGeom>
        </p:spPr>
      </p:pic>
      <p:sp>
        <p:nvSpPr>
          <p:cNvPr id="5" name="Sinal de Multiplicação 4">
            <a:extLst>
              <a:ext uri="{FF2B5EF4-FFF2-40B4-BE49-F238E27FC236}">
                <a16:creationId xmlns:a16="http://schemas.microsoft.com/office/drawing/2014/main" id="{D39E8D5F-6E20-5586-7071-26E97EF0CFB1}"/>
              </a:ext>
            </a:extLst>
          </p:cNvPr>
          <p:cNvSpPr/>
          <p:nvPr/>
        </p:nvSpPr>
        <p:spPr>
          <a:xfrm>
            <a:off x="1445521" y="3922643"/>
            <a:ext cx="450574" cy="914400"/>
          </a:xfrm>
          <a:prstGeom prst="mathMultiply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653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5374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611069" y="964812"/>
            <a:ext cx="113162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u="sng" dirty="0">
                <a:solidFill>
                  <a:srgbClr val="0A0A0A"/>
                </a:solidFill>
              </a:rPr>
              <a:t>COMO FUNCIONA UM COMPUTADOR?</a:t>
            </a:r>
          </a:p>
          <a:p>
            <a:pPr algn="just"/>
            <a:r>
              <a:rPr lang="pt-BR" sz="3200" b="1" dirty="0">
                <a:solidFill>
                  <a:srgbClr val="0A0A0A"/>
                </a:solidFill>
              </a:rPr>
              <a:t>Em informática, e mais especialmente em computadores, a organização básica de um sistema será na forma de:</a:t>
            </a:r>
          </a:p>
          <a:p>
            <a:pPr algn="just"/>
            <a:r>
              <a:rPr lang="pt-BR" sz="3200" b="1" dirty="0">
                <a:solidFill>
                  <a:srgbClr val="0A0A0A"/>
                </a:solidFill>
              </a:rPr>
              <a:t>Entrada           -&gt;        Processamento            -&gt;        Saída</a:t>
            </a:r>
          </a:p>
          <a:p>
            <a:pPr algn="just"/>
            <a:endParaRPr lang="pt-BR" sz="3200" b="1" dirty="0">
              <a:solidFill>
                <a:srgbClr val="0A0A0A"/>
              </a:solidFill>
            </a:endParaRPr>
          </a:p>
          <a:p>
            <a:pPr algn="just"/>
            <a:r>
              <a:rPr lang="pt-BR" sz="3200" b="1" i="1" dirty="0">
                <a:solidFill>
                  <a:srgbClr val="0A0A0A"/>
                </a:solidFill>
              </a:rPr>
              <a:t>Dispositivos de entrada </a:t>
            </a:r>
            <a:r>
              <a:rPr lang="pt-BR" sz="3200" b="1" dirty="0">
                <a:solidFill>
                  <a:srgbClr val="0A0A0A"/>
                </a:solidFill>
              </a:rPr>
              <a:t>são os equipamentos através dos quais podemos </a:t>
            </a:r>
            <a:r>
              <a:rPr lang="pt-BR" sz="3200" b="1" dirty="0">
                <a:solidFill>
                  <a:srgbClr val="FF0000"/>
                </a:solidFill>
              </a:rPr>
              <a:t>introduzir dados </a:t>
            </a:r>
            <a:r>
              <a:rPr lang="pt-BR" sz="3200" b="1" dirty="0">
                <a:solidFill>
                  <a:srgbClr val="0A0A0A"/>
                </a:solidFill>
              </a:rPr>
              <a:t>no computador.</a:t>
            </a:r>
          </a:p>
        </p:txBody>
      </p:sp>
    </p:spTree>
    <p:extLst>
      <p:ext uri="{BB962C8B-B14F-4D97-AF65-F5344CB8AC3E}">
        <p14:creationId xmlns:p14="http://schemas.microsoft.com/office/powerpoint/2010/main" val="302332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72732" y="716495"/>
            <a:ext cx="1123896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i="1" dirty="0">
                <a:solidFill>
                  <a:srgbClr val="0A0A0A"/>
                </a:solidFill>
              </a:rPr>
              <a:t>Processamento</a:t>
            </a:r>
            <a:r>
              <a:rPr lang="pt-BR" sz="3200" b="1" dirty="0">
                <a:solidFill>
                  <a:srgbClr val="0A0A0A"/>
                </a:solidFill>
              </a:rPr>
              <a:t> pode ser definido como sendo a maneira pela qual os dados de entrada serão organizados, modificados, transformados ou agrupados de alguma forma, gerando-se assim uma </a:t>
            </a:r>
            <a:r>
              <a:rPr lang="pt-BR" sz="3200" b="1" dirty="0">
                <a:solidFill>
                  <a:srgbClr val="FF0000"/>
                </a:solidFill>
              </a:rPr>
              <a:t>informação de saída</a:t>
            </a:r>
            <a:r>
              <a:rPr lang="pt-BR" sz="3200" b="1" dirty="0">
                <a:solidFill>
                  <a:srgbClr val="0A0A0A"/>
                </a:solidFill>
              </a:rPr>
              <a:t>.</a:t>
            </a:r>
          </a:p>
          <a:p>
            <a:pPr algn="just"/>
            <a:endParaRPr lang="pt-BR" sz="3200" b="1" dirty="0">
              <a:solidFill>
                <a:srgbClr val="0A0A0A"/>
              </a:solidFill>
            </a:endParaRPr>
          </a:p>
          <a:p>
            <a:pPr algn="just"/>
            <a:r>
              <a:rPr lang="pt-BR" sz="3200" b="1" i="1" dirty="0">
                <a:solidFill>
                  <a:srgbClr val="0A0A0A"/>
                </a:solidFill>
              </a:rPr>
              <a:t>Dispositivos de saída </a:t>
            </a:r>
            <a:r>
              <a:rPr lang="pt-BR" sz="3200" b="1" dirty="0">
                <a:solidFill>
                  <a:srgbClr val="0A0A0A"/>
                </a:solidFill>
              </a:rPr>
              <a:t>são os equipamentos através dos quais são geradas as </a:t>
            </a:r>
            <a:r>
              <a:rPr lang="pt-BR" sz="3200" b="1" dirty="0">
                <a:solidFill>
                  <a:srgbClr val="FF0000"/>
                </a:solidFill>
              </a:rPr>
              <a:t>informações resultantes do processamento</a:t>
            </a:r>
            <a:r>
              <a:rPr lang="pt-BR" sz="3200" b="1" dirty="0">
                <a:solidFill>
                  <a:srgbClr val="0A0A0A"/>
                </a:solidFill>
              </a:rPr>
              <a:t>. Exemplo, o monitor e a impressora.</a:t>
            </a:r>
          </a:p>
        </p:txBody>
      </p:sp>
    </p:spTree>
    <p:extLst>
      <p:ext uri="{BB962C8B-B14F-4D97-AF65-F5344CB8AC3E}">
        <p14:creationId xmlns:p14="http://schemas.microsoft.com/office/powerpoint/2010/main" val="316952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010853" y="379263"/>
            <a:ext cx="653616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u="sng" dirty="0">
                <a:latin typeface="+mn-lt"/>
              </a:rPr>
              <a:t>PRINCÍPIOS DE FUNCIONAMENTO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999857" y="1137442"/>
            <a:ext cx="5313639" cy="1929734"/>
            <a:chOff x="4431" y="202"/>
            <a:chExt cx="5868" cy="2560"/>
          </a:xfrm>
        </p:grpSpPr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9" y="514"/>
              <a:ext cx="4971" cy="1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4451" y="222"/>
              <a:ext cx="5827" cy="2519"/>
            </a:xfrm>
            <a:custGeom>
              <a:avLst/>
              <a:gdLst>
                <a:gd name="T0" fmla="+- 0 4630 4452"/>
                <a:gd name="T1" fmla="*/ T0 w 5827"/>
                <a:gd name="T2" fmla="+- 0 222 222"/>
                <a:gd name="T3" fmla="*/ 222 h 2519"/>
                <a:gd name="T4" fmla="+- 0 4572 4452"/>
                <a:gd name="T5" fmla="*/ T4 w 5827"/>
                <a:gd name="T6" fmla="+- 0 232 222"/>
                <a:gd name="T7" fmla="*/ 232 h 2519"/>
                <a:gd name="T8" fmla="+- 0 4514 4452"/>
                <a:gd name="T9" fmla="*/ T8 w 5827"/>
                <a:gd name="T10" fmla="+- 0 263 222"/>
                <a:gd name="T11" fmla="*/ 263 h 2519"/>
                <a:gd name="T12" fmla="+- 0 4469 4452"/>
                <a:gd name="T13" fmla="*/ T12 w 5827"/>
                <a:gd name="T14" fmla="+- 0 318 222"/>
                <a:gd name="T15" fmla="*/ 318 h 2519"/>
                <a:gd name="T16" fmla="+- 0 4452 4452"/>
                <a:gd name="T17" fmla="*/ T16 w 5827"/>
                <a:gd name="T18" fmla="+- 0 401 222"/>
                <a:gd name="T19" fmla="*/ 401 h 2519"/>
                <a:gd name="T20" fmla="+- 0 4452 4452"/>
                <a:gd name="T21" fmla="*/ T20 w 5827"/>
                <a:gd name="T22" fmla="+- 0 2562 222"/>
                <a:gd name="T23" fmla="*/ 2562 h 2519"/>
                <a:gd name="T24" fmla="+- 0 4461 4452"/>
                <a:gd name="T25" fmla="*/ T24 w 5827"/>
                <a:gd name="T26" fmla="+- 0 2621 222"/>
                <a:gd name="T27" fmla="*/ 2621 h 2519"/>
                <a:gd name="T28" fmla="+- 0 4492 4452"/>
                <a:gd name="T29" fmla="*/ T28 w 5827"/>
                <a:gd name="T30" fmla="+- 0 2679 222"/>
                <a:gd name="T31" fmla="*/ 2679 h 2519"/>
                <a:gd name="T32" fmla="+- 0 4547 4452"/>
                <a:gd name="T33" fmla="*/ T32 w 5827"/>
                <a:gd name="T34" fmla="+- 0 2723 222"/>
                <a:gd name="T35" fmla="*/ 2723 h 2519"/>
                <a:gd name="T36" fmla="+- 0 4630 4452"/>
                <a:gd name="T37" fmla="*/ T36 w 5827"/>
                <a:gd name="T38" fmla="+- 0 2741 222"/>
                <a:gd name="T39" fmla="*/ 2741 h 2519"/>
                <a:gd name="T40" fmla="+- 0 10099 4452"/>
                <a:gd name="T41" fmla="*/ T40 w 5827"/>
                <a:gd name="T42" fmla="+- 0 2741 222"/>
                <a:gd name="T43" fmla="*/ 2741 h 2519"/>
                <a:gd name="T44" fmla="+- 0 10158 4452"/>
                <a:gd name="T45" fmla="*/ T44 w 5827"/>
                <a:gd name="T46" fmla="+- 0 2732 222"/>
                <a:gd name="T47" fmla="*/ 2732 h 2519"/>
                <a:gd name="T48" fmla="+- 0 10216 4452"/>
                <a:gd name="T49" fmla="*/ T48 w 5827"/>
                <a:gd name="T50" fmla="+- 0 2701 222"/>
                <a:gd name="T51" fmla="*/ 2701 h 2519"/>
                <a:gd name="T52" fmla="+- 0 10260 4452"/>
                <a:gd name="T53" fmla="*/ T52 w 5827"/>
                <a:gd name="T54" fmla="+- 0 2646 222"/>
                <a:gd name="T55" fmla="*/ 2646 h 2519"/>
                <a:gd name="T56" fmla="+- 0 10278 4452"/>
                <a:gd name="T57" fmla="*/ T56 w 5827"/>
                <a:gd name="T58" fmla="+- 0 2562 222"/>
                <a:gd name="T59" fmla="*/ 2562 h 2519"/>
                <a:gd name="T60" fmla="+- 0 10278 4452"/>
                <a:gd name="T61" fmla="*/ T60 w 5827"/>
                <a:gd name="T62" fmla="+- 0 401 222"/>
                <a:gd name="T63" fmla="*/ 401 h 2519"/>
                <a:gd name="T64" fmla="+- 0 10269 4452"/>
                <a:gd name="T65" fmla="*/ T64 w 5827"/>
                <a:gd name="T66" fmla="+- 0 343 222"/>
                <a:gd name="T67" fmla="*/ 343 h 2519"/>
                <a:gd name="T68" fmla="+- 0 10238 4452"/>
                <a:gd name="T69" fmla="*/ T68 w 5827"/>
                <a:gd name="T70" fmla="+- 0 285 222"/>
                <a:gd name="T71" fmla="*/ 285 h 2519"/>
                <a:gd name="T72" fmla="+- 0 10183 4452"/>
                <a:gd name="T73" fmla="*/ T72 w 5827"/>
                <a:gd name="T74" fmla="+- 0 240 222"/>
                <a:gd name="T75" fmla="*/ 240 h 2519"/>
                <a:gd name="T76" fmla="+- 0 10099 4452"/>
                <a:gd name="T77" fmla="*/ T76 w 5827"/>
                <a:gd name="T78" fmla="+- 0 222 222"/>
                <a:gd name="T79" fmla="*/ 222 h 2519"/>
                <a:gd name="T80" fmla="+- 0 4630 4452"/>
                <a:gd name="T81" fmla="*/ T80 w 5827"/>
                <a:gd name="T82" fmla="+- 0 222 222"/>
                <a:gd name="T83" fmla="*/ 222 h 25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827" h="2519">
                  <a:moveTo>
                    <a:pt x="178" y="0"/>
                  </a:moveTo>
                  <a:lnTo>
                    <a:pt x="120" y="10"/>
                  </a:lnTo>
                  <a:lnTo>
                    <a:pt x="62" y="41"/>
                  </a:lnTo>
                  <a:lnTo>
                    <a:pt x="17" y="96"/>
                  </a:lnTo>
                  <a:lnTo>
                    <a:pt x="0" y="179"/>
                  </a:lnTo>
                  <a:lnTo>
                    <a:pt x="0" y="2340"/>
                  </a:lnTo>
                  <a:lnTo>
                    <a:pt x="9" y="2399"/>
                  </a:lnTo>
                  <a:lnTo>
                    <a:pt x="40" y="2457"/>
                  </a:lnTo>
                  <a:lnTo>
                    <a:pt x="95" y="2501"/>
                  </a:lnTo>
                  <a:lnTo>
                    <a:pt x="178" y="2519"/>
                  </a:lnTo>
                  <a:lnTo>
                    <a:pt x="5647" y="2519"/>
                  </a:lnTo>
                  <a:lnTo>
                    <a:pt x="5706" y="2510"/>
                  </a:lnTo>
                  <a:lnTo>
                    <a:pt x="5764" y="2479"/>
                  </a:lnTo>
                  <a:lnTo>
                    <a:pt x="5808" y="2424"/>
                  </a:lnTo>
                  <a:lnTo>
                    <a:pt x="5826" y="2340"/>
                  </a:lnTo>
                  <a:lnTo>
                    <a:pt x="5826" y="179"/>
                  </a:lnTo>
                  <a:lnTo>
                    <a:pt x="5817" y="121"/>
                  </a:lnTo>
                  <a:lnTo>
                    <a:pt x="5786" y="63"/>
                  </a:lnTo>
                  <a:lnTo>
                    <a:pt x="5731" y="18"/>
                  </a:lnTo>
                  <a:lnTo>
                    <a:pt x="5647" y="0"/>
                  </a:lnTo>
                  <a:lnTo>
                    <a:pt x="178" y="0"/>
                  </a:lnTo>
                  <a:close/>
                </a:path>
              </a:pathLst>
            </a:custGeom>
            <a:noFill/>
            <a:ln w="26187">
              <a:solidFill>
                <a:srgbClr val="A4C1A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4506" y="277"/>
              <a:ext cx="5717" cy="2409"/>
            </a:xfrm>
            <a:custGeom>
              <a:avLst/>
              <a:gdLst>
                <a:gd name="T0" fmla="+- 0 4630 4507"/>
                <a:gd name="T1" fmla="*/ T0 w 5717"/>
                <a:gd name="T2" fmla="+- 0 277 277"/>
                <a:gd name="T3" fmla="*/ 277 h 2409"/>
                <a:gd name="T4" fmla="+- 0 4593 4507"/>
                <a:gd name="T5" fmla="*/ T4 w 5717"/>
                <a:gd name="T6" fmla="+- 0 283 277"/>
                <a:gd name="T7" fmla="*/ 283 h 2409"/>
                <a:gd name="T8" fmla="+- 0 4552 4507"/>
                <a:gd name="T9" fmla="*/ T8 w 5717"/>
                <a:gd name="T10" fmla="+- 0 303 277"/>
                <a:gd name="T11" fmla="*/ 303 h 2409"/>
                <a:gd name="T12" fmla="+- 0 4520 4507"/>
                <a:gd name="T13" fmla="*/ T12 w 5717"/>
                <a:gd name="T14" fmla="+- 0 341 277"/>
                <a:gd name="T15" fmla="*/ 341 h 2409"/>
                <a:gd name="T16" fmla="+- 0 4507 4507"/>
                <a:gd name="T17" fmla="*/ T16 w 5717"/>
                <a:gd name="T18" fmla="+- 0 401 277"/>
                <a:gd name="T19" fmla="*/ 401 h 2409"/>
                <a:gd name="T20" fmla="+- 0 4507 4507"/>
                <a:gd name="T21" fmla="*/ T20 w 5717"/>
                <a:gd name="T22" fmla="+- 0 2562 277"/>
                <a:gd name="T23" fmla="*/ 2562 h 2409"/>
                <a:gd name="T24" fmla="+- 0 4512 4507"/>
                <a:gd name="T25" fmla="*/ T24 w 5717"/>
                <a:gd name="T26" fmla="+- 0 2600 277"/>
                <a:gd name="T27" fmla="*/ 2600 h 2409"/>
                <a:gd name="T28" fmla="+- 0 4532 4507"/>
                <a:gd name="T29" fmla="*/ T28 w 5717"/>
                <a:gd name="T30" fmla="+- 0 2640 277"/>
                <a:gd name="T31" fmla="*/ 2640 h 2409"/>
                <a:gd name="T32" fmla="+- 0 4570 4507"/>
                <a:gd name="T33" fmla="*/ T32 w 5717"/>
                <a:gd name="T34" fmla="+- 0 2673 277"/>
                <a:gd name="T35" fmla="*/ 2673 h 2409"/>
                <a:gd name="T36" fmla="+- 0 4630 4507"/>
                <a:gd name="T37" fmla="*/ T36 w 5717"/>
                <a:gd name="T38" fmla="+- 0 2686 277"/>
                <a:gd name="T39" fmla="*/ 2686 h 2409"/>
                <a:gd name="T40" fmla="+- 0 10099 4507"/>
                <a:gd name="T41" fmla="*/ T40 w 5717"/>
                <a:gd name="T42" fmla="+- 0 2686 277"/>
                <a:gd name="T43" fmla="*/ 2686 h 2409"/>
                <a:gd name="T44" fmla="+- 0 10137 4507"/>
                <a:gd name="T45" fmla="*/ T44 w 5717"/>
                <a:gd name="T46" fmla="+- 0 2681 277"/>
                <a:gd name="T47" fmla="*/ 2681 h 2409"/>
                <a:gd name="T48" fmla="+- 0 10177 4507"/>
                <a:gd name="T49" fmla="*/ T48 w 5717"/>
                <a:gd name="T50" fmla="+- 0 2661 277"/>
                <a:gd name="T51" fmla="*/ 2661 h 2409"/>
                <a:gd name="T52" fmla="+- 0 10210 4507"/>
                <a:gd name="T53" fmla="*/ T52 w 5717"/>
                <a:gd name="T54" fmla="+- 0 2623 277"/>
                <a:gd name="T55" fmla="*/ 2623 h 2409"/>
                <a:gd name="T56" fmla="+- 0 10223 4507"/>
                <a:gd name="T57" fmla="*/ T56 w 5717"/>
                <a:gd name="T58" fmla="+- 0 2562 277"/>
                <a:gd name="T59" fmla="*/ 2562 h 2409"/>
                <a:gd name="T60" fmla="+- 0 10223 4507"/>
                <a:gd name="T61" fmla="*/ T60 w 5717"/>
                <a:gd name="T62" fmla="+- 0 401 277"/>
                <a:gd name="T63" fmla="*/ 401 h 2409"/>
                <a:gd name="T64" fmla="+- 0 10218 4507"/>
                <a:gd name="T65" fmla="*/ T64 w 5717"/>
                <a:gd name="T66" fmla="+- 0 364 277"/>
                <a:gd name="T67" fmla="*/ 364 h 2409"/>
                <a:gd name="T68" fmla="+- 0 10198 4507"/>
                <a:gd name="T69" fmla="*/ T68 w 5717"/>
                <a:gd name="T70" fmla="+- 0 323 277"/>
                <a:gd name="T71" fmla="*/ 323 h 2409"/>
                <a:gd name="T72" fmla="+- 0 10160 4507"/>
                <a:gd name="T73" fmla="*/ T72 w 5717"/>
                <a:gd name="T74" fmla="+- 0 291 277"/>
                <a:gd name="T75" fmla="*/ 291 h 2409"/>
                <a:gd name="T76" fmla="+- 0 10099 4507"/>
                <a:gd name="T77" fmla="*/ T76 w 5717"/>
                <a:gd name="T78" fmla="+- 0 277 277"/>
                <a:gd name="T79" fmla="*/ 277 h 2409"/>
                <a:gd name="T80" fmla="+- 0 4630 4507"/>
                <a:gd name="T81" fmla="*/ T80 w 5717"/>
                <a:gd name="T82" fmla="+- 0 277 277"/>
                <a:gd name="T83" fmla="*/ 277 h 24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717" h="2409">
                  <a:moveTo>
                    <a:pt x="123" y="0"/>
                  </a:moveTo>
                  <a:lnTo>
                    <a:pt x="86" y="6"/>
                  </a:lnTo>
                  <a:lnTo>
                    <a:pt x="45" y="26"/>
                  </a:lnTo>
                  <a:lnTo>
                    <a:pt x="13" y="64"/>
                  </a:lnTo>
                  <a:lnTo>
                    <a:pt x="0" y="124"/>
                  </a:lnTo>
                  <a:lnTo>
                    <a:pt x="0" y="2285"/>
                  </a:lnTo>
                  <a:lnTo>
                    <a:pt x="5" y="2323"/>
                  </a:lnTo>
                  <a:lnTo>
                    <a:pt x="25" y="2363"/>
                  </a:lnTo>
                  <a:lnTo>
                    <a:pt x="63" y="2396"/>
                  </a:lnTo>
                  <a:lnTo>
                    <a:pt x="123" y="2409"/>
                  </a:lnTo>
                  <a:lnTo>
                    <a:pt x="5592" y="2409"/>
                  </a:lnTo>
                  <a:lnTo>
                    <a:pt x="5630" y="2404"/>
                  </a:lnTo>
                  <a:lnTo>
                    <a:pt x="5670" y="2384"/>
                  </a:lnTo>
                  <a:lnTo>
                    <a:pt x="5703" y="2346"/>
                  </a:lnTo>
                  <a:lnTo>
                    <a:pt x="5716" y="2285"/>
                  </a:lnTo>
                  <a:lnTo>
                    <a:pt x="5716" y="124"/>
                  </a:lnTo>
                  <a:lnTo>
                    <a:pt x="5711" y="87"/>
                  </a:lnTo>
                  <a:lnTo>
                    <a:pt x="5691" y="46"/>
                  </a:lnTo>
                  <a:lnTo>
                    <a:pt x="5653" y="14"/>
                  </a:lnTo>
                  <a:lnTo>
                    <a:pt x="5592" y="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8750">
              <a:solidFill>
                <a:srgbClr val="A4C1A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6651258" y="1372628"/>
            <a:ext cx="4911199" cy="3495586"/>
            <a:chOff x="0" y="0"/>
            <a:chExt cx="5868" cy="3840"/>
          </a:xfrm>
        </p:grpSpPr>
        <p:pic>
          <p:nvPicPr>
            <p:cNvPr id="9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" y="252"/>
              <a:ext cx="4971" cy="3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reeform 21"/>
            <p:cNvSpPr>
              <a:spLocks/>
            </p:cNvSpPr>
            <p:nvPr/>
          </p:nvSpPr>
          <p:spPr bwMode="auto">
            <a:xfrm>
              <a:off x="20" y="20"/>
              <a:ext cx="5827" cy="3799"/>
            </a:xfrm>
            <a:custGeom>
              <a:avLst/>
              <a:gdLst>
                <a:gd name="T0" fmla="+- 0 199 21"/>
                <a:gd name="T1" fmla="*/ T0 w 5827"/>
                <a:gd name="T2" fmla="+- 0 21 21"/>
                <a:gd name="T3" fmla="*/ 21 h 3799"/>
                <a:gd name="T4" fmla="+- 0 141 21"/>
                <a:gd name="T5" fmla="*/ T4 w 5827"/>
                <a:gd name="T6" fmla="+- 0 30 21"/>
                <a:gd name="T7" fmla="*/ 30 h 3799"/>
                <a:gd name="T8" fmla="+- 0 83 21"/>
                <a:gd name="T9" fmla="*/ T8 w 5827"/>
                <a:gd name="T10" fmla="+- 0 61 21"/>
                <a:gd name="T11" fmla="*/ 61 h 3799"/>
                <a:gd name="T12" fmla="+- 0 38 21"/>
                <a:gd name="T13" fmla="*/ T12 w 5827"/>
                <a:gd name="T14" fmla="+- 0 116 21"/>
                <a:gd name="T15" fmla="*/ 116 h 3799"/>
                <a:gd name="T16" fmla="+- 0 21 21"/>
                <a:gd name="T17" fmla="*/ T16 w 5827"/>
                <a:gd name="T18" fmla="+- 0 199 21"/>
                <a:gd name="T19" fmla="*/ 199 h 3799"/>
                <a:gd name="T20" fmla="+- 0 21 21"/>
                <a:gd name="T21" fmla="*/ T20 w 5827"/>
                <a:gd name="T22" fmla="+- 0 3641 21"/>
                <a:gd name="T23" fmla="*/ 3641 h 3799"/>
                <a:gd name="T24" fmla="+- 0 30 21"/>
                <a:gd name="T25" fmla="*/ T24 w 5827"/>
                <a:gd name="T26" fmla="+- 0 3699 21"/>
                <a:gd name="T27" fmla="*/ 3699 h 3799"/>
                <a:gd name="T28" fmla="+- 0 61 21"/>
                <a:gd name="T29" fmla="*/ T28 w 5827"/>
                <a:gd name="T30" fmla="+- 0 3757 21"/>
                <a:gd name="T31" fmla="*/ 3757 h 3799"/>
                <a:gd name="T32" fmla="+- 0 116 21"/>
                <a:gd name="T33" fmla="*/ T32 w 5827"/>
                <a:gd name="T34" fmla="+- 0 3802 21"/>
                <a:gd name="T35" fmla="*/ 3802 h 3799"/>
                <a:gd name="T36" fmla="+- 0 199 21"/>
                <a:gd name="T37" fmla="*/ T36 w 5827"/>
                <a:gd name="T38" fmla="+- 0 3819 21"/>
                <a:gd name="T39" fmla="*/ 3819 h 3799"/>
                <a:gd name="T40" fmla="+- 0 5668 21"/>
                <a:gd name="T41" fmla="*/ T40 w 5827"/>
                <a:gd name="T42" fmla="+- 0 3819 21"/>
                <a:gd name="T43" fmla="*/ 3819 h 3799"/>
                <a:gd name="T44" fmla="+- 0 5727 21"/>
                <a:gd name="T45" fmla="*/ T44 w 5827"/>
                <a:gd name="T46" fmla="+- 0 3810 21"/>
                <a:gd name="T47" fmla="*/ 3810 h 3799"/>
                <a:gd name="T48" fmla="+- 0 5785 21"/>
                <a:gd name="T49" fmla="*/ T48 w 5827"/>
                <a:gd name="T50" fmla="+- 0 3779 21"/>
                <a:gd name="T51" fmla="*/ 3779 h 3799"/>
                <a:gd name="T52" fmla="+- 0 5829 21"/>
                <a:gd name="T53" fmla="*/ T52 w 5827"/>
                <a:gd name="T54" fmla="+- 0 3724 21"/>
                <a:gd name="T55" fmla="*/ 3724 h 3799"/>
                <a:gd name="T56" fmla="+- 0 5847 21"/>
                <a:gd name="T57" fmla="*/ T56 w 5827"/>
                <a:gd name="T58" fmla="+- 0 3641 21"/>
                <a:gd name="T59" fmla="*/ 3641 h 3799"/>
                <a:gd name="T60" fmla="+- 0 5847 21"/>
                <a:gd name="T61" fmla="*/ T60 w 5827"/>
                <a:gd name="T62" fmla="+- 0 199 21"/>
                <a:gd name="T63" fmla="*/ 199 h 3799"/>
                <a:gd name="T64" fmla="+- 0 5838 21"/>
                <a:gd name="T65" fmla="*/ T64 w 5827"/>
                <a:gd name="T66" fmla="+- 0 141 21"/>
                <a:gd name="T67" fmla="*/ 141 h 3799"/>
                <a:gd name="T68" fmla="+- 0 5807 21"/>
                <a:gd name="T69" fmla="*/ T68 w 5827"/>
                <a:gd name="T70" fmla="+- 0 83 21"/>
                <a:gd name="T71" fmla="*/ 83 h 3799"/>
                <a:gd name="T72" fmla="+- 0 5752 21"/>
                <a:gd name="T73" fmla="*/ T72 w 5827"/>
                <a:gd name="T74" fmla="+- 0 38 21"/>
                <a:gd name="T75" fmla="*/ 38 h 3799"/>
                <a:gd name="T76" fmla="+- 0 5668 21"/>
                <a:gd name="T77" fmla="*/ T76 w 5827"/>
                <a:gd name="T78" fmla="+- 0 21 21"/>
                <a:gd name="T79" fmla="*/ 21 h 3799"/>
                <a:gd name="T80" fmla="+- 0 199 21"/>
                <a:gd name="T81" fmla="*/ T80 w 5827"/>
                <a:gd name="T82" fmla="+- 0 21 21"/>
                <a:gd name="T83" fmla="*/ 21 h 379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827" h="3799">
                  <a:moveTo>
                    <a:pt x="178" y="0"/>
                  </a:moveTo>
                  <a:lnTo>
                    <a:pt x="120" y="9"/>
                  </a:lnTo>
                  <a:lnTo>
                    <a:pt x="62" y="40"/>
                  </a:lnTo>
                  <a:lnTo>
                    <a:pt x="17" y="95"/>
                  </a:lnTo>
                  <a:lnTo>
                    <a:pt x="0" y="178"/>
                  </a:lnTo>
                  <a:lnTo>
                    <a:pt x="0" y="3620"/>
                  </a:lnTo>
                  <a:lnTo>
                    <a:pt x="9" y="3678"/>
                  </a:lnTo>
                  <a:lnTo>
                    <a:pt x="40" y="3736"/>
                  </a:lnTo>
                  <a:lnTo>
                    <a:pt x="95" y="3781"/>
                  </a:lnTo>
                  <a:lnTo>
                    <a:pt x="178" y="3798"/>
                  </a:lnTo>
                  <a:lnTo>
                    <a:pt x="5647" y="3798"/>
                  </a:lnTo>
                  <a:lnTo>
                    <a:pt x="5706" y="3789"/>
                  </a:lnTo>
                  <a:lnTo>
                    <a:pt x="5764" y="3758"/>
                  </a:lnTo>
                  <a:lnTo>
                    <a:pt x="5808" y="3703"/>
                  </a:lnTo>
                  <a:lnTo>
                    <a:pt x="5826" y="3620"/>
                  </a:lnTo>
                  <a:lnTo>
                    <a:pt x="5826" y="178"/>
                  </a:lnTo>
                  <a:lnTo>
                    <a:pt x="5817" y="120"/>
                  </a:lnTo>
                  <a:lnTo>
                    <a:pt x="5786" y="62"/>
                  </a:lnTo>
                  <a:lnTo>
                    <a:pt x="5731" y="17"/>
                  </a:lnTo>
                  <a:lnTo>
                    <a:pt x="5647" y="0"/>
                  </a:lnTo>
                  <a:lnTo>
                    <a:pt x="178" y="0"/>
                  </a:lnTo>
                  <a:close/>
                </a:path>
              </a:pathLst>
            </a:custGeom>
            <a:noFill/>
            <a:ln w="26187">
              <a:solidFill>
                <a:srgbClr val="A4C1A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1" name="Freeform 20"/>
            <p:cNvSpPr>
              <a:spLocks/>
            </p:cNvSpPr>
            <p:nvPr/>
          </p:nvSpPr>
          <p:spPr bwMode="auto">
            <a:xfrm>
              <a:off x="75" y="75"/>
              <a:ext cx="5717" cy="3689"/>
            </a:xfrm>
            <a:custGeom>
              <a:avLst/>
              <a:gdLst>
                <a:gd name="T0" fmla="+- 0 199 76"/>
                <a:gd name="T1" fmla="*/ T0 w 5717"/>
                <a:gd name="T2" fmla="+- 0 76 76"/>
                <a:gd name="T3" fmla="*/ 76 h 3689"/>
                <a:gd name="T4" fmla="+- 0 162 76"/>
                <a:gd name="T5" fmla="*/ T4 w 5717"/>
                <a:gd name="T6" fmla="+- 0 81 76"/>
                <a:gd name="T7" fmla="*/ 81 h 3689"/>
                <a:gd name="T8" fmla="+- 0 121 76"/>
                <a:gd name="T9" fmla="*/ T8 w 5717"/>
                <a:gd name="T10" fmla="+- 0 101 76"/>
                <a:gd name="T11" fmla="*/ 101 h 3689"/>
                <a:gd name="T12" fmla="+- 0 89 76"/>
                <a:gd name="T13" fmla="*/ T12 w 5717"/>
                <a:gd name="T14" fmla="+- 0 139 76"/>
                <a:gd name="T15" fmla="*/ 139 h 3689"/>
                <a:gd name="T16" fmla="+- 0 76 76"/>
                <a:gd name="T17" fmla="*/ T16 w 5717"/>
                <a:gd name="T18" fmla="+- 0 199 76"/>
                <a:gd name="T19" fmla="*/ 199 h 3689"/>
                <a:gd name="T20" fmla="+- 0 76 76"/>
                <a:gd name="T21" fmla="*/ T20 w 5717"/>
                <a:gd name="T22" fmla="+- 0 3641 76"/>
                <a:gd name="T23" fmla="*/ 3641 h 3689"/>
                <a:gd name="T24" fmla="+- 0 81 76"/>
                <a:gd name="T25" fmla="*/ T24 w 5717"/>
                <a:gd name="T26" fmla="+- 0 3678 76"/>
                <a:gd name="T27" fmla="*/ 3678 h 3689"/>
                <a:gd name="T28" fmla="+- 0 101 76"/>
                <a:gd name="T29" fmla="*/ T28 w 5717"/>
                <a:gd name="T30" fmla="+- 0 3719 76"/>
                <a:gd name="T31" fmla="*/ 3719 h 3689"/>
                <a:gd name="T32" fmla="+- 0 139 76"/>
                <a:gd name="T33" fmla="*/ T32 w 5717"/>
                <a:gd name="T34" fmla="+- 0 3751 76"/>
                <a:gd name="T35" fmla="*/ 3751 h 3689"/>
                <a:gd name="T36" fmla="+- 0 199 76"/>
                <a:gd name="T37" fmla="*/ T36 w 5717"/>
                <a:gd name="T38" fmla="+- 0 3764 76"/>
                <a:gd name="T39" fmla="*/ 3764 h 3689"/>
                <a:gd name="T40" fmla="+- 0 5668 76"/>
                <a:gd name="T41" fmla="*/ T40 w 5717"/>
                <a:gd name="T42" fmla="+- 0 3764 76"/>
                <a:gd name="T43" fmla="*/ 3764 h 3689"/>
                <a:gd name="T44" fmla="+- 0 5706 76"/>
                <a:gd name="T45" fmla="*/ T44 w 5717"/>
                <a:gd name="T46" fmla="+- 0 3759 76"/>
                <a:gd name="T47" fmla="*/ 3759 h 3689"/>
                <a:gd name="T48" fmla="+- 0 5746 76"/>
                <a:gd name="T49" fmla="*/ T48 w 5717"/>
                <a:gd name="T50" fmla="+- 0 3739 76"/>
                <a:gd name="T51" fmla="*/ 3739 h 3689"/>
                <a:gd name="T52" fmla="+- 0 5779 76"/>
                <a:gd name="T53" fmla="*/ T52 w 5717"/>
                <a:gd name="T54" fmla="+- 0 3701 76"/>
                <a:gd name="T55" fmla="*/ 3701 h 3689"/>
                <a:gd name="T56" fmla="+- 0 5792 76"/>
                <a:gd name="T57" fmla="*/ T56 w 5717"/>
                <a:gd name="T58" fmla="+- 0 3641 76"/>
                <a:gd name="T59" fmla="*/ 3641 h 3689"/>
                <a:gd name="T60" fmla="+- 0 5792 76"/>
                <a:gd name="T61" fmla="*/ T60 w 5717"/>
                <a:gd name="T62" fmla="+- 0 199 76"/>
                <a:gd name="T63" fmla="*/ 199 h 3689"/>
                <a:gd name="T64" fmla="+- 0 5787 76"/>
                <a:gd name="T65" fmla="*/ T64 w 5717"/>
                <a:gd name="T66" fmla="+- 0 162 76"/>
                <a:gd name="T67" fmla="*/ 162 h 3689"/>
                <a:gd name="T68" fmla="+- 0 5767 76"/>
                <a:gd name="T69" fmla="*/ T68 w 5717"/>
                <a:gd name="T70" fmla="+- 0 121 76"/>
                <a:gd name="T71" fmla="*/ 121 h 3689"/>
                <a:gd name="T72" fmla="+- 0 5729 76"/>
                <a:gd name="T73" fmla="*/ T72 w 5717"/>
                <a:gd name="T74" fmla="+- 0 89 76"/>
                <a:gd name="T75" fmla="*/ 89 h 3689"/>
                <a:gd name="T76" fmla="+- 0 5668 76"/>
                <a:gd name="T77" fmla="*/ T76 w 5717"/>
                <a:gd name="T78" fmla="+- 0 76 76"/>
                <a:gd name="T79" fmla="*/ 76 h 3689"/>
                <a:gd name="T80" fmla="+- 0 199 76"/>
                <a:gd name="T81" fmla="*/ T80 w 5717"/>
                <a:gd name="T82" fmla="+- 0 76 76"/>
                <a:gd name="T83" fmla="*/ 76 h 36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5717" h="3689">
                  <a:moveTo>
                    <a:pt x="123" y="0"/>
                  </a:moveTo>
                  <a:lnTo>
                    <a:pt x="86" y="5"/>
                  </a:lnTo>
                  <a:lnTo>
                    <a:pt x="45" y="25"/>
                  </a:lnTo>
                  <a:lnTo>
                    <a:pt x="13" y="63"/>
                  </a:lnTo>
                  <a:lnTo>
                    <a:pt x="0" y="123"/>
                  </a:lnTo>
                  <a:lnTo>
                    <a:pt x="0" y="3565"/>
                  </a:lnTo>
                  <a:lnTo>
                    <a:pt x="5" y="3602"/>
                  </a:lnTo>
                  <a:lnTo>
                    <a:pt x="25" y="3643"/>
                  </a:lnTo>
                  <a:lnTo>
                    <a:pt x="63" y="3675"/>
                  </a:lnTo>
                  <a:lnTo>
                    <a:pt x="123" y="3688"/>
                  </a:lnTo>
                  <a:lnTo>
                    <a:pt x="5592" y="3688"/>
                  </a:lnTo>
                  <a:lnTo>
                    <a:pt x="5630" y="3683"/>
                  </a:lnTo>
                  <a:lnTo>
                    <a:pt x="5670" y="3663"/>
                  </a:lnTo>
                  <a:lnTo>
                    <a:pt x="5703" y="3625"/>
                  </a:lnTo>
                  <a:lnTo>
                    <a:pt x="5716" y="3565"/>
                  </a:lnTo>
                  <a:lnTo>
                    <a:pt x="5716" y="123"/>
                  </a:lnTo>
                  <a:lnTo>
                    <a:pt x="5711" y="86"/>
                  </a:lnTo>
                  <a:lnTo>
                    <a:pt x="5691" y="45"/>
                  </a:lnTo>
                  <a:lnTo>
                    <a:pt x="5653" y="13"/>
                  </a:lnTo>
                  <a:lnTo>
                    <a:pt x="5592" y="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8750">
              <a:solidFill>
                <a:srgbClr val="A4C1A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grpSp>
        <p:nvGrpSpPr>
          <p:cNvPr id="12" name="Group 24"/>
          <p:cNvGrpSpPr>
            <a:grpSpLocks/>
          </p:cNvGrpSpPr>
          <p:nvPr/>
        </p:nvGrpSpPr>
        <p:grpSpPr bwMode="auto">
          <a:xfrm>
            <a:off x="995683" y="3611015"/>
            <a:ext cx="5375459" cy="1963360"/>
            <a:chOff x="0" y="0"/>
            <a:chExt cx="7087" cy="2560"/>
          </a:xfrm>
        </p:grpSpPr>
        <p:pic>
          <p:nvPicPr>
            <p:cNvPr id="13" name="Picture 2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" y="208"/>
              <a:ext cx="6399" cy="2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 26"/>
            <p:cNvSpPr>
              <a:spLocks/>
            </p:cNvSpPr>
            <p:nvPr/>
          </p:nvSpPr>
          <p:spPr bwMode="auto">
            <a:xfrm>
              <a:off x="20" y="20"/>
              <a:ext cx="7046" cy="2519"/>
            </a:xfrm>
            <a:custGeom>
              <a:avLst/>
              <a:gdLst>
                <a:gd name="T0" fmla="+- 0 199 21"/>
                <a:gd name="T1" fmla="*/ T0 w 7046"/>
                <a:gd name="T2" fmla="+- 0 21 21"/>
                <a:gd name="T3" fmla="*/ 21 h 2519"/>
                <a:gd name="T4" fmla="+- 0 141 21"/>
                <a:gd name="T5" fmla="*/ T4 w 7046"/>
                <a:gd name="T6" fmla="+- 0 30 21"/>
                <a:gd name="T7" fmla="*/ 30 h 2519"/>
                <a:gd name="T8" fmla="+- 0 83 21"/>
                <a:gd name="T9" fmla="*/ T8 w 7046"/>
                <a:gd name="T10" fmla="+- 0 61 21"/>
                <a:gd name="T11" fmla="*/ 61 h 2519"/>
                <a:gd name="T12" fmla="+- 0 38 21"/>
                <a:gd name="T13" fmla="*/ T12 w 7046"/>
                <a:gd name="T14" fmla="+- 0 116 21"/>
                <a:gd name="T15" fmla="*/ 116 h 2519"/>
                <a:gd name="T16" fmla="+- 0 21 21"/>
                <a:gd name="T17" fmla="*/ T16 w 7046"/>
                <a:gd name="T18" fmla="+- 0 199 21"/>
                <a:gd name="T19" fmla="*/ 199 h 2519"/>
                <a:gd name="T20" fmla="+- 0 21 21"/>
                <a:gd name="T21" fmla="*/ T20 w 7046"/>
                <a:gd name="T22" fmla="+- 0 2361 21"/>
                <a:gd name="T23" fmla="*/ 2361 h 2519"/>
                <a:gd name="T24" fmla="+- 0 30 21"/>
                <a:gd name="T25" fmla="*/ T24 w 7046"/>
                <a:gd name="T26" fmla="+- 0 2419 21"/>
                <a:gd name="T27" fmla="*/ 2419 h 2519"/>
                <a:gd name="T28" fmla="+- 0 61 21"/>
                <a:gd name="T29" fmla="*/ T28 w 7046"/>
                <a:gd name="T30" fmla="+- 0 2477 21"/>
                <a:gd name="T31" fmla="*/ 2477 h 2519"/>
                <a:gd name="T32" fmla="+- 0 116 21"/>
                <a:gd name="T33" fmla="*/ T32 w 7046"/>
                <a:gd name="T34" fmla="+- 0 2522 21"/>
                <a:gd name="T35" fmla="*/ 2522 h 2519"/>
                <a:gd name="T36" fmla="+- 0 199 21"/>
                <a:gd name="T37" fmla="*/ T36 w 7046"/>
                <a:gd name="T38" fmla="+- 0 2539 21"/>
                <a:gd name="T39" fmla="*/ 2539 h 2519"/>
                <a:gd name="T40" fmla="+- 0 6887 21"/>
                <a:gd name="T41" fmla="*/ T40 w 7046"/>
                <a:gd name="T42" fmla="+- 0 2539 21"/>
                <a:gd name="T43" fmla="*/ 2539 h 2519"/>
                <a:gd name="T44" fmla="+- 0 6945 21"/>
                <a:gd name="T45" fmla="*/ T44 w 7046"/>
                <a:gd name="T46" fmla="+- 0 2530 21"/>
                <a:gd name="T47" fmla="*/ 2530 h 2519"/>
                <a:gd name="T48" fmla="+- 0 7004 21"/>
                <a:gd name="T49" fmla="*/ T48 w 7046"/>
                <a:gd name="T50" fmla="+- 0 2499 21"/>
                <a:gd name="T51" fmla="*/ 2499 h 2519"/>
                <a:gd name="T52" fmla="+- 0 7048 21"/>
                <a:gd name="T53" fmla="*/ T52 w 7046"/>
                <a:gd name="T54" fmla="+- 0 2444 21"/>
                <a:gd name="T55" fmla="*/ 2444 h 2519"/>
                <a:gd name="T56" fmla="+- 0 7066 21"/>
                <a:gd name="T57" fmla="*/ T56 w 7046"/>
                <a:gd name="T58" fmla="+- 0 2361 21"/>
                <a:gd name="T59" fmla="*/ 2361 h 2519"/>
                <a:gd name="T60" fmla="+- 0 7066 21"/>
                <a:gd name="T61" fmla="*/ T60 w 7046"/>
                <a:gd name="T62" fmla="+- 0 199 21"/>
                <a:gd name="T63" fmla="*/ 199 h 2519"/>
                <a:gd name="T64" fmla="+- 0 7056 21"/>
                <a:gd name="T65" fmla="*/ T64 w 7046"/>
                <a:gd name="T66" fmla="+- 0 141 21"/>
                <a:gd name="T67" fmla="*/ 141 h 2519"/>
                <a:gd name="T68" fmla="+- 0 7026 21"/>
                <a:gd name="T69" fmla="*/ T68 w 7046"/>
                <a:gd name="T70" fmla="+- 0 83 21"/>
                <a:gd name="T71" fmla="*/ 83 h 2519"/>
                <a:gd name="T72" fmla="+- 0 6970 21"/>
                <a:gd name="T73" fmla="*/ T72 w 7046"/>
                <a:gd name="T74" fmla="+- 0 38 21"/>
                <a:gd name="T75" fmla="*/ 38 h 2519"/>
                <a:gd name="T76" fmla="+- 0 6887 21"/>
                <a:gd name="T77" fmla="*/ T76 w 7046"/>
                <a:gd name="T78" fmla="+- 0 21 21"/>
                <a:gd name="T79" fmla="*/ 21 h 2519"/>
                <a:gd name="T80" fmla="+- 0 199 21"/>
                <a:gd name="T81" fmla="*/ T80 w 7046"/>
                <a:gd name="T82" fmla="+- 0 21 21"/>
                <a:gd name="T83" fmla="*/ 21 h 251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7046" h="2519">
                  <a:moveTo>
                    <a:pt x="178" y="0"/>
                  </a:moveTo>
                  <a:lnTo>
                    <a:pt x="120" y="9"/>
                  </a:lnTo>
                  <a:lnTo>
                    <a:pt x="62" y="40"/>
                  </a:lnTo>
                  <a:lnTo>
                    <a:pt x="17" y="95"/>
                  </a:lnTo>
                  <a:lnTo>
                    <a:pt x="0" y="178"/>
                  </a:lnTo>
                  <a:lnTo>
                    <a:pt x="0" y="2340"/>
                  </a:lnTo>
                  <a:lnTo>
                    <a:pt x="9" y="2398"/>
                  </a:lnTo>
                  <a:lnTo>
                    <a:pt x="40" y="2456"/>
                  </a:lnTo>
                  <a:lnTo>
                    <a:pt x="95" y="2501"/>
                  </a:lnTo>
                  <a:lnTo>
                    <a:pt x="178" y="2518"/>
                  </a:lnTo>
                  <a:lnTo>
                    <a:pt x="6866" y="2518"/>
                  </a:lnTo>
                  <a:lnTo>
                    <a:pt x="6924" y="2509"/>
                  </a:lnTo>
                  <a:lnTo>
                    <a:pt x="6983" y="2478"/>
                  </a:lnTo>
                  <a:lnTo>
                    <a:pt x="7027" y="2423"/>
                  </a:lnTo>
                  <a:lnTo>
                    <a:pt x="7045" y="2340"/>
                  </a:lnTo>
                  <a:lnTo>
                    <a:pt x="7045" y="178"/>
                  </a:lnTo>
                  <a:lnTo>
                    <a:pt x="7035" y="120"/>
                  </a:lnTo>
                  <a:lnTo>
                    <a:pt x="7005" y="62"/>
                  </a:lnTo>
                  <a:lnTo>
                    <a:pt x="6949" y="17"/>
                  </a:lnTo>
                  <a:lnTo>
                    <a:pt x="6866" y="0"/>
                  </a:lnTo>
                  <a:lnTo>
                    <a:pt x="178" y="0"/>
                  </a:lnTo>
                  <a:close/>
                </a:path>
              </a:pathLst>
            </a:custGeom>
            <a:noFill/>
            <a:ln w="26187">
              <a:solidFill>
                <a:srgbClr val="A4C1A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" name="Freeform 25"/>
            <p:cNvSpPr>
              <a:spLocks/>
            </p:cNvSpPr>
            <p:nvPr/>
          </p:nvSpPr>
          <p:spPr bwMode="auto">
            <a:xfrm>
              <a:off x="75" y="75"/>
              <a:ext cx="6936" cy="2409"/>
            </a:xfrm>
            <a:custGeom>
              <a:avLst/>
              <a:gdLst>
                <a:gd name="T0" fmla="+- 0 199 76"/>
                <a:gd name="T1" fmla="*/ T0 w 6936"/>
                <a:gd name="T2" fmla="+- 0 76 76"/>
                <a:gd name="T3" fmla="*/ 76 h 2409"/>
                <a:gd name="T4" fmla="+- 0 162 76"/>
                <a:gd name="T5" fmla="*/ T4 w 6936"/>
                <a:gd name="T6" fmla="+- 0 81 76"/>
                <a:gd name="T7" fmla="*/ 81 h 2409"/>
                <a:gd name="T8" fmla="+- 0 121 76"/>
                <a:gd name="T9" fmla="*/ T8 w 6936"/>
                <a:gd name="T10" fmla="+- 0 101 76"/>
                <a:gd name="T11" fmla="*/ 101 h 2409"/>
                <a:gd name="T12" fmla="+- 0 89 76"/>
                <a:gd name="T13" fmla="*/ T12 w 6936"/>
                <a:gd name="T14" fmla="+- 0 139 76"/>
                <a:gd name="T15" fmla="*/ 139 h 2409"/>
                <a:gd name="T16" fmla="+- 0 76 76"/>
                <a:gd name="T17" fmla="*/ T16 w 6936"/>
                <a:gd name="T18" fmla="+- 0 199 76"/>
                <a:gd name="T19" fmla="*/ 199 h 2409"/>
                <a:gd name="T20" fmla="+- 0 76 76"/>
                <a:gd name="T21" fmla="*/ T20 w 6936"/>
                <a:gd name="T22" fmla="+- 0 2361 76"/>
                <a:gd name="T23" fmla="*/ 2361 h 2409"/>
                <a:gd name="T24" fmla="+- 0 81 76"/>
                <a:gd name="T25" fmla="*/ T24 w 6936"/>
                <a:gd name="T26" fmla="+- 0 2398 76"/>
                <a:gd name="T27" fmla="*/ 2398 h 2409"/>
                <a:gd name="T28" fmla="+- 0 101 76"/>
                <a:gd name="T29" fmla="*/ T28 w 6936"/>
                <a:gd name="T30" fmla="+- 0 2439 76"/>
                <a:gd name="T31" fmla="*/ 2439 h 2409"/>
                <a:gd name="T32" fmla="+- 0 139 76"/>
                <a:gd name="T33" fmla="*/ T32 w 6936"/>
                <a:gd name="T34" fmla="+- 0 2471 76"/>
                <a:gd name="T35" fmla="*/ 2471 h 2409"/>
                <a:gd name="T36" fmla="+- 0 199 76"/>
                <a:gd name="T37" fmla="*/ T36 w 6936"/>
                <a:gd name="T38" fmla="+- 0 2484 76"/>
                <a:gd name="T39" fmla="*/ 2484 h 2409"/>
                <a:gd name="T40" fmla="+- 0 6887 76"/>
                <a:gd name="T41" fmla="*/ T40 w 6936"/>
                <a:gd name="T42" fmla="+- 0 2484 76"/>
                <a:gd name="T43" fmla="*/ 2484 h 2409"/>
                <a:gd name="T44" fmla="+- 0 6925 76"/>
                <a:gd name="T45" fmla="*/ T44 w 6936"/>
                <a:gd name="T46" fmla="+- 0 2479 76"/>
                <a:gd name="T47" fmla="*/ 2479 h 2409"/>
                <a:gd name="T48" fmla="+- 0 6965 76"/>
                <a:gd name="T49" fmla="*/ T48 w 6936"/>
                <a:gd name="T50" fmla="+- 0 2459 76"/>
                <a:gd name="T51" fmla="*/ 2459 h 2409"/>
                <a:gd name="T52" fmla="+- 0 6998 76"/>
                <a:gd name="T53" fmla="*/ T52 w 6936"/>
                <a:gd name="T54" fmla="+- 0 2421 76"/>
                <a:gd name="T55" fmla="*/ 2421 h 2409"/>
                <a:gd name="T56" fmla="+- 0 7011 76"/>
                <a:gd name="T57" fmla="*/ T56 w 6936"/>
                <a:gd name="T58" fmla="+- 0 2361 76"/>
                <a:gd name="T59" fmla="*/ 2361 h 2409"/>
                <a:gd name="T60" fmla="+- 0 7011 76"/>
                <a:gd name="T61" fmla="*/ T60 w 6936"/>
                <a:gd name="T62" fmla="+- 0 199 76"/>
                <a:gd name="T63" fmla="*/ 199 h 2409"/>
                <a:gd name="T64" fmla="+- 0 7005 76"/>
                <a:gd name="T65" fmla="*/ T64 w 6936"/>
                <a:gd name="T66" fmla="+- 0 162 76"/>
                <a:gd name="T67" fmla="*/ 162 h 2409"/>
                <a:gd name="T68" fmla="+- 0 6986 76"/>
                <a:gd name="T69" fmla="*/ T68 w 6936"/>
                <a:gd name="T70" fmla="+- 0 121 76"/>
                <a:gd name="T71" fmla="*/ 121 h 2409"/>
                <a:gd name="T72" fmla="+- 0 6948 76"/>
                <a:gd name="T73" fmla="*/ T72 w 6936"/>
                <a:gd name="T74" fmla="+- 0 89 76"/>
                <a:gd name="T75" fmla="*/ 89 h 2409"/>
                <a:gd name="T76" fmla="+- 0 6887 76"/>
                <a:gd name="T77" fmla="*/ T76 w 6936"/>
                <a:gd name="T78" fmla="+- 0 76 76"/>
                <a:gd name="T79" fmla="*/ 76 h 2409"/>
                <a:gd name="T80" fmla="+- 0 199 76"/>
                <a:gd name="T81" fmla="*/ T80 w 6936"/>
                <a:gd name="T82" fmla="+- 0 76 76"/>
                <a:gd name="T83" fmla="*/ 76 h 24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</a:cxnLst>
              <a:rect l="0" t="0" r="r" b="b"/>
              <a:pathLst>
                <a:path w="6936" h="2409">
                  <a:moveTo>
                    <a:pt x="123" y="0"/>
                  </a:moveTo>
                  <a:lnTo>
                    <a:pt x="86" y="5"/>
                  </a:lnTo>
                  <a:lnTo>
                    <a:pt x="45" y="25"/>
                  </a:lnTo>
                  <a:lnTo>
                    <a:pt x="13" y="63"/>
                  </a:lnTo>
                  <a:lnTo>
                    <a:pt x="0" y="123"/>
                  </a:lnTo>
                  <a:lnTo>
                    <a:pt x="0" y="2285"/>
                  </a:lnTo>
                  <a:lnTo>
                    <a:pt x="5" y="2322"/>
                  </a:lnTo>
                  <a:lnTo>
                    <a:pt x="25" y="2363"/>
                  </a:lnTo>
                  <a:lnTo>
                    <a:pt x="63" y="2395"/>
                  </a:lnTo>
                  <a:lnTo>
                    <a:pt x="123" y="2408"/>
                  </a:lnTo>
                  <a:lnTo>
                    <a:pt x="6811" y="2408"/>
                  </a:lnTo>
                  <a:lnTo>
                    <a:pt x="6849" y="2403"/>
                  </a:lnTo>
                  <a:lnTo>
                    <a:pt x="6889" y="2383"/>
                  </a:lnTo>
                  <a:lnTo>
                    <a:pt x="6922" y="2345"/>
                  </a:lnTo>
                  <a:lnTo>
                    <a:pt x="6935" y="2285"/>
                  </a:lnTo>
                  <a:lnTo>
                    <a:pt x="6935" y="123"/>
                  </a:lnTo>
                  <a:lnTo>
                    <a:pt x="6929" y="86"/>
                  </a:lnTo>
                  <a:lnTo>
                    <a:pt x="6910" y="45"/>
                  </a:lnTo>
                  <a:lnTo>
                    <a:pt x="6872" y="13"/>
                  </a:lnTo>
                  <a:lnTo>
                    <a:pt x="6811" y="0"/>
                  </a:lnTo>
                  <a:lnTo>
                    <a:pt x="123" y="0"/>
                  </a:lnTo>
                  <a:close/>
                </a:path>
              </a:pathLst>
            </a:custGeom>
            <a:noFill/>
            <a:ln w="8750">
              <a:solidFill>
                <a:srgbClr val="A4C1A7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1868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50006" y="363915"/>
            <a:ext cx="1134199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u="sng" dirty="0">
                <a:solidFill>
                  <a:srgbClr val="0A0A0A"/>
                </a:solidFill>
              </a:rPr>
              <a:t>CONCEITOS FUNDAMENTAIS DA INFORMÁTICA</a:t>
            </a:r>
          </a:p>
          <a:p>
            <a:endParaRPr lang="pt-BR" sz="1500" b="1" dirty="0">
              <a:solidFill>
                <a:srgbClr val="0A0A0A"/>
              </a:solidFill>
            </a:endParaRPr>
          </a:p>
          <a:p>
            <a:r>
              <a:rPr lang="pt-BR" sz="3200" b="1" dirty="0">
                <a:solidFill>
                  <a:srgbClr val="0A0A0A"/>
                </a:solidFill>
              </a:rPr>
              <a:t>É chamado de sistema de computação, o conjunto de hardware e software através do qual executamos um processamento de dados.</a:t>
            </a:r>
          </a:p>
          <a:p>
            <a:endParaRPr lang="pt-BR" sz="1500" b="1" dirty="0">
              <a:solidFill>
                <a:srgbClr val="0A0A0A"/>
              </a:solidFill>
            </a:endParaRPr>
          </a:p>
          <a:p>
            <a:r>
              <a:rPr lang="pt-BR" sz="3200" b="1" dirty="0">
                <a:solidFill>
                  <a:srgbClr val="0A0A0A"/>
                </a:solidFill>
              </a:rPr>
              <a:t>O </a:t>
            </a:r>
            <a:r>
              <a:rPr lang="pt-BR" sz="3200" b="1" i="1" dirty="0">
                <a:solidFill>
                  <a:srgbClr val="0A0A0A"/>
                </a:solidFill>
              </a:rPr>
              <a:t>Hardware</a:t>
            </a:r>
            <a:r>
              <a:rPr lang="pt-BR" sz="3200" b="1" dirty="0">
                <a:solidFill>
                  <a:srgbClr val="0A0A0A"/>
                </a:solidFill>
              </a:rPr>
              <a:t> é o </a:t>
            </a:r>
            <a:r>
              <a:rPr lang="pt-BR" sz="3200" b="1" dirty="0">
                <a:solidFill>
                  <a:srgbClr val="FF0000"/>
                </a:solidFill>
              </a:rPr>
              <a:t>equipamento físico</a:t>
            </a:r>
            <a:r>
              <a:rPr lang="pt-BR" sz="3200" b="1" dirty="0">
                <a:solidFill>
                  <a:srgbClr val="0A0A0A"/>
                </a:solidFill>
              </a:rPr>
              <a:t>, representado no computador por suas partes </a:t>
            </a:r>
            <a:r>
              <a:rPr lang="pt-BR" sz="3200" b="1" dirty="0">
                <a:solidFill>
                  <a:srgbClr val="FF0000"/>
                </a:solidFill>
              </a:rPr>
              <a:t>mecânicas, eletrônicas e magnéticas</a:t>
            </a:r>
            <a:r>
              <a:rPr lang="pt-BR" sz="3200" b="1" dirty="0">
                <a:solidFill>
                  <a:srgbClr val="0A0A0A"/>
                </a:solidFill>
              </a:rPr>
              <a:t>. A máquina em si, tudo o que se </a:t>
            </a:r>
            <a:r>
              <a:rPr lang="pt-BR" sz="3200" b="1" dirty="0">
                <a:solidFill>
                  <a:srgbClr val="FF0000"/>
                </a:solidFill>
              </a:rPr>
              <a:t>pode tocar</a:t>
            </a:r>
            <a:r>
              <a:rPr lang="pt-BR" sz="3200" b="1" dirty="0">
                <a:solidFill>
                  <a:srgbClr val="0A0A0A"/>
                </a:solidFill>
              </a:rPr>
              <a:t>. Pode ser basicamente formado por: unidade central de processamento, memória e unidades de entrada ou saída de </a:t>
            </a:r>
            <a:r>
              <a:rPr lang="pt-BR" sz="3200" b="1">
                <a:solidFill>
                  <a:srgbClr val="0A0A0A"/>
                </a:solidFill>
              </a:rPr>
              <a:t>dados.</a:t>
            </a:r>
            <a:endParaRPr lang="pt-BR" sz="3200" b="1" dirty="0">
              <a:solidFill>
                <a:srgbClr val="0A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80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43943" y="2143087"/>
            <a:ext cx="115480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A0A0A"/>
                </a:solidFill>
              </a:rPr>
              <a:t>O </a:t>
            </a:r>
            <a:r>
              <a:rPr lang="pt-BR" sz="3200" b="1" i="1" dirty="0">
                <a:solidFill>
                  <a:srgbClr val="0A0A0A"/>
                </a:solidFill>
              </a:rPr>
              <a:t>Software</a:t>
            </a:r>
            <a:r>
              <a:rPr lang="pt-BR" sz="3200" b="1" dirty="0">
                <a:solidFill>
                  <a:srgbClr val="0A0A0A"/>
                </a:solidFill>
              </a:rPr>
              <a:t> é o conjunto de programas (instruções) que faz com que o computador realize o </a:t>
            </a:r>
            <a:r>
              <a:rPr lang="pt-BR" sz="3200" b="1" dirty="0">
                <a:solidFill>
                  <a:srgbClr val="FF0000"/>
                </a:solidFill>
              </a:rPr>
              <a:t>processamento</a:t>
            </a:r>
            <a:r>
              <a:rPr lang="pt-BR" sz="3200" b="1" dirty="0">
                <a:solidFill>
                  <a:srgbClr val="0A0A0A"/>
                </a:solidFill>
              </a:rPr>
              <a:t> e produza o </a:t>
            </a:r>
            <a:r>
              <a:rPr lang="pt-BR" sz="3200" b="1" dirty="0">
                <a:solidFill>
                  <a:srgbClr val="FF0000"/>
                </a:solidFill>
              </a:rPr>
              <a:t>resultado desejado</a:t>
            </a:r>
            <a:r>
              <a:rPr lang="pt-BR" sz="3200" b="1" dirty="0">
                <a:solidFill>
                  <a:srgbClr val="0A0A0A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052493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 mestre IPM" id="{F47FC496-116B-45C0-8B75-A1EE3124CAB7}" vid="{FEB82E1B-2376-4A8F-BFB7-B71B2B7F71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 master IPM</Template>
  <TotalTime>277</TotalTime>
  <Words>689</Words>
  <Application>Microsoft Office PowerPoint</Application>
  <PresentationFormat>Widescreen</PresentationFormat>
  <Paragraphs>101</Paragraphs>
  <Slides>45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ASUS</dc:creator>
  <cp:lastModifiedBy>Luiz Felipe De Oliveira</cp:lastModifiedBy>
  <cp:revision>29</cp:revision>
  <dcterms:created xsi:type="dcterms:W3CDTF">2020-07-08T19:31:21Z</dcterms:created>
  <dcterms:modified xsi:type="dcterms:W3CDTF">2023-11-12T18:48:01Z</dcterms:modified>
</cp:coreProperties>
</file>